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57" r:id="rId3"/>
    <p:sldId id="258" r:id="rId4"/>
    <p:sldId id="269" r:id="rId5"/>
    <p:sldId id="268"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5" r:id="rId30"/>
    <p:sldId id="296" r:id="rId31"/>
    <p:sldId id="297" r:id="rId32"/>
    <p:sldId id="298" r:id="rId33"/>
    <p:sldId id="293" r:id="rId34"/>
    <p:sldId id="299" r:id="rId35"/>
    <p:sldId id="300" r:id="rId36"/>
    <p:sldId id="301" r:id="rId37"/>
    <p:sldId id="302" r:id="rId38"/>
    <p:sldId id="259" r:id="rId39"/>
  </p:sldIdLst>
  <p:sldSz cx="9144000" cy="5143500" type="screen16x9"/>
  <p:notesSz cx="6858000" cy="9144000"/>
  <p:embeddedFontLst>
    <p:embeddedFont>
      <p:font typeface="Lora" pitchFamily="2" charset="0"/>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slide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slide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slide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slide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slide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slide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slide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slide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0">
            <a:alphaModFix/>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210938" y="1776793"/>
            <a:ext cx="8522100" cy="5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2400" b="1" dirty="0">
                <a:solidFill>
                  <a:srgbClr val="1D7151"/>
                </a:solidFill>
                <a:latin typeface="Roboto"/>
                <a:ea typeface="Roboto"/>
                <a:cs typeface="Roboto"/>
                <a:sym typeface="Roboto"/>
              </a:rPr>
              <a:t>Υπερκύκλωση</a:t>
            </a:r>
            <a:endParaRPr sz="2400" b="1" dirty="0">
              <a:solidFill>
                <a:srgbClr val="1D715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02602D-37BD-35CA-CE9D-8890A71CA9DF}"/>
              </a:ext>
            </a:extLst>
          </p:cNvPr>
          <p:cNvSpPr>
            <a:spLocks noGrp="1"/>
          </p:cNvSpPr>
          <p:nvPr>
            <p:ph type="title"/>
          </p:nvPr>
        </p:nvSpPr>
        <p:spPr/>
        <p:txBody>
          <a:bodyPr>
            <a:normAutofit fontScale="90000"/>
          </a:bodyPr>
          <a:lstStyle/>
          <a:p>
            <a:pPr algn="ctr"/>
            <a:r>
              <a:rPr lang="el-GR" dirty="0"/>
              <a:t>Γλυπτό από παιχνίδια</a:t>
            </a:r>
          </a:p>
        </p:txBody>
      </p:sp>
      <p:pic>
        <p:nvPicPr>
          <p:cNvPr id="4098" name="Picture 2" descr="Incredible Artivists Using Recycled Materials in Their Creations">
            <a:extLst>
              <a:ext uri="{FF2B5EF4-FFF2-40B4-BE49-F238E27FC236}">
                <a16:creationId xmlns:a16="http://schemas.microsoft.com/office/drawing/2014/main" id="{4C892070-E780-EE21-A809-F64F17FDF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214" y="1017725"/>
            <a:ext cx="4338638" cy="393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24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A9B033-FFD0-F7A7-ADD7-04B3053C97A6}"/>
              </a:ext>
            </a:extLst>
          </p:cNvPr>
          <p:cNvSpPr>
            <a:spLocks noGrp="1"/>
          </p:cNvSpPr>
          <p:nvPr>
            <p:ph type="title"/>
          </p:nvPr>
        </p:nvSpPr>
        <p:spPr/>
        <p:txBody>
          <a:bodyPr>
            <a:normAutofit fontScale="90000"/>
          </a:bodyPr>
          <a:lstStyle/>
          <a:p>
            <a:r>
              <a:rPr lang="en-US" dirty="0"/>
              <a:t>Steven </a:t>
            </a:r>
            <a:r>
              <a:rPr lang="en-US" dirty="0" err="1"/>
              <a:t>Rodrig</a:t>
            </a:r>
            <a:endParaRPr lang="el-GR" dirty="0"/>
          </a:p>
        </p:txBody>
      </p:sp>
      <p:sp>
        <p:nvSpPr>
          <p:cNvPr id="3" name="Θέση κειμένου 2">
            <a:extLst>
              <a:ext uri="{FF2B5EF4-FFF2-40B4-BE49-F238E27FC236}">
                <a16:creationId xmlns:a16="http://schemas.microsoft.com/office/drawing/2014/main" id="{38619B13-0251-F6DA-41FC-359F19030F3D}"/>
              </a:ext>
            </a:extLst>
          </p:cNvPr>
          <p:cNvSpPr>
            <a:spLocks noGrp="1"/>
          </p:cNvSpPr>
          <p:nvPr>
            <p:ph type="body" idx="1"/>
          </p:nvPr>
        </p:nvSpPr>
        <p:spPr/>
        <p:txBody>
          <a:bodyPr>
            <a:normAutofit fontScale="85000" lnSpcReduction="20000"/>
          </a:bodyPr>
          <a:lstStyle/>
          <a:p>
            <a:pPr marL="139700" indent="0">
              <a:buNone/>
            </a:pPr>
            <a:r>
              <a:rPr lang="el-GR" dirty="0"/>
              <a:t>Ο Στίβεν </a:t>
            </a:r>
            <a:r>
              <a:rPr lang="el-GR" dirty="0" err="1"/>
              <a:t>Ρόντριγκ</a:t>
            </a:r>
            <a:r>
              <a:rPr lang="el-GR" dirty="0"/>
              <a:t> είναι ένας καινοτόμος καλλιτέχνης που αναδιαρθρώνει </a:t>
            </a:r>
            <a:r>
              <a:rPr lang="el-GR" dirty="0" err="1"/>
              <a:t>απορριπτόμενες</a:t>
            </a:r>
            <a:r>
              <a:rPr lang="el-GR" dirty="0"/>
              <a:t> πλακέτες κυκλωμάτων και ηλεκτρονικά μέρη για να δημιουργήσει εξαιρετικά έργα τέχνης που είναι οργανικά και μηχανικά ταυτόχρονα. Περιέργως, οι σπουδές του δεν είναι στην τέχνη, αλλά εκπαιδεύτηκε στη δομική μηχανική. Τελικά βρήκε το μονοπάτι του μέσα από τα μοναδικά του γλυπτά PCB – χρησιμοποιώντας ένα υλικό που αρχικά δεν προοριζόταν να είναι μέρος ενός γλυπτού.</a:t>
            </a:r>
          </a:p>
          <a:p>
            <a:pPr marL="139700" indent="0">
              <a:buNone/>
            </a:pPr>
            <a:r>
              <a:rPr lang="el-GR" dirty="0"/>
              <a:t>Συλλέγει παλιούς υπολογιστές, VCR, ραδιόφωνα, κινητά τηλέφωνα και οτιδήποτε έχει PCB που θα μπορούσε να ανακυκλωθεί. Άλλα, όπως πυκνωτές, τρανζίστορ, δίοδοι, βοηθούν τον καλλιτέχνη να πετύχει την ιδιόμορφη οργανική όψη των γλυπτών του. Το PCB προσθέτει μια διάσταση μηχανικής ομορφιάς που δεν μοιάζει με κανένα άλλο.</a:t>
            </a:r>
          </a:p>
        </p:txBody>
      </p:sp>
      <p:pic>
        <p:nvPicPr>
          <p:cNvPr id="5122" name="Picture 2" descr="Steven Rodrig - YouTube">
            <a:extLst>
              <a:ext uri="{FF2B5EF4-FFF2-40B4-BE49-F238E27FC236}">
                <a16:creationId xmlns:a16="http://schemas.microsoft.com/office/drawing/2014/main" id="{D1A4C725-0EC6-CCD5-CA23-0842540C0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4963" y="1285876"/>
            <a:ext cx="3014663" cy="301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183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01915D-EE86-F3B2-6A8A-F67E55CBF5CF}"/>
              </a:ext>
            </a:extLst>
          </p:cNvPr>
          <p:cNvSpPr>
            <a:spLocks noGrp="1"/>
          </p:cNvSpPr>
          <p:nvPr>
            <p:ph type="title"/>
          </p:nvPr>
        </p:nvSpPr>
        <p:spPr/>
        <p:txBody>
          <a:bodyPr>
            <a:normAutofit fontScale="90000"/>
          </a:bodyPr>
          <a:lstStyle/>
          <a:p>
            <a:r>
              <a:rPr lang="el-GR" dirty="0"/>
              <a:t>Έργα του</a:t>
            </a:r>
          </a:p>
        </p:txBody>
      </p:sp>
      <p:pic>
        <p:nvPicPr>
          <p:cNvPr id="10" name="Εικόνα 9">
            <a:extLst>
              <a:ext uri="{FF2B5EF4-FFF2-40B4-BE49-F238E27FC236}">
                <a16:creationId xmlns:a16="http://schemas.microsoft.com/office/drawing/2014/main" id="{AEEAC32E-B2D6-A50D-E961-59298E292EDF}"/>
              </a:ext>
            </a:extLst>
          </p:cNvPr>
          <p:cNvPicPr>
            <a:picLocks noChangeAspect="1"/>
          </p:cNvPicPr>
          <p:nvPr/>
        </p:nvPicPr>
        <p:blipFill>
          <a:blip r:embed="rId2"/>
          <a:stretch>
            <a:fillRect/>
          </a:stretch>
        </p:blipFill>
        <p:spPr>
          <a:xfrm>
            <a:off x="1968841" y="731375"/>
            <a:ext cx="6294442" cy="4187704"/>
          </a:xfrm>
          <a:prstGeom prst="rect">
            <a:avLst/>
          </a:prstGeom>
        </p:spPr>
      </p:pic>
    </p:spTree>
    <p:extLst>
      <p:ext uri="{BB962C8B-B14F-4D97-AF65-F5344CB8AC3E}">
        <p14:creationId xmlns:p14="http://schemas.microsoft.com/office/powerpoint/2010/main" val="2443853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35289F77-C853-00EA-5C32-81BA18B06C02}"/>
              </a:ext>
            </a:extLst>
          </p:cNvPr>
          <p:cNvPicPr>
            <a:picLocks noChangeAspect="1"/>
          </p:cNvPicPr>
          <p:nvPr/>
        </p:nvPicPr>
        <p:blipFill>
          <a:blip r:embed="rId2"/>
          <a:stretch>
            <a:fillRect/>
          </a:stretch>
        </p:blipFill>
        <p:spPr>
          <a:xfrm>
            <a:off x="871221" y="341085"/>
            <a:ext cx="6818871" cy="4695077"/>
          </a:xfrm>
          <a:prstGeom prst="rect">
            <a:avLst/>
          </a:prstGeom>
        </p:spPr>
      </p:pic>
    </p:spTree>
    <p:extLst>
      <p:ext uri="{BB962C8B-B14F-4D97-AF65-F5344CB8AC3E}">
        <p14:creationId xmlns:p14="http://schemas.microsoft.com/office/powerpoint/2010/main" val="1347431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554338-5AFE-59E8-E89B-8D0D09DA7D19}"/>
              </a:ext>
            </a:extLst>
          </p:cNvPr>
          <p:cNvSpPr>
            <a:spLocks noGrp="1"/>
          </p:cNvSpPr>
          <p:nvPr>
            <p:ph type="title"/>
          </p:nvPr>
        </p:nvSpPr>
        <p:spPr/>
        <p:txBody>
          <a:bodyPr>
            <a:normAutofit fontScale="90000"/>
          </a:bodyPr>
          <a:lstStyle/>
          <a:p>
            <a:r>
              <a:rPr lang="en-US" b="0" i="0" dirty="0">
                <a:solidFill>
                  <a:srgbClr val="0A0A0A"/>
                </a:solidFill>
                <a:effectLst/>
                <a:highlight>
                  <a:srgbClr val="FFFFFF"/>
                </a:highlight>
                <a:latin typeface="futura-pt"/>
              </a:rPr>
              <a:t> </a:t>
            </a:r>
            <a:r>
              <a:rPr lang="en-US" b="0" i="0" dirty="0">
                <a:solidFill>
                  <a:srgbClr val="25D3C2"/>
                </a:solidFill>
                <a:effectLst/>
                <a:highlight>
                  <a:srgbClr val="FFFFFF"/>
                </a:highlight>
                <a:latin typeface="futura-pt"/>
              </a:rPr>
              <a:t>Guerra de la Paz</a:t>
            </a:r>
            <a:r>
              <a:rPr lang="en-US" b="0" i="0" dirty="0">
                <a:solidFill>
                  <a:srgbClr val="0A0A0A"/>
                </a:solidFill>
                <a:effectLst/>
                <a:highlight>
                  <a:srgbClr val="FFFFFF"/>
                </a:highlight>
                <a:latin typeface="futura-pt"/>
              </a:rPr>
              <a:t> </a:t>
            </a:r>
            <a:br>
              <a:rPr lang="en-US" b="1" i="0" dirty="0">
                <a:solidFill>
                  <a:srgbClr val="0A0A0A"/>
                </a:solidFill>
                <a:effectLst/>
                <a:highlight>
                  <a:srgbClr val="FFFFFF"/>
                </a:highlight>
                <a:latin typeface="futura-pt"/>
              </a:rPr>
            </a:br>
            <a:endParaRPr lang="el-GR" dirty="0"/>
          </a:p>
        </p:txBody>
      </p:sp>
      <p:sp>
        <p:nvSpPr>
          <p:cNvPr id="3" name="Θέση κειμένου 2">
            <a:extLst>
              <a:ext uri="{FF2B5EF4-FFF2-40B4-BE49-F238E27FC236}">
                <a16:creationId xmlns:a16="http://schemas.microsoft.com/office/drawing/2014/main" id="{56745D0E-FCB8-3C0D-B945-0F5B4297E195}"/>
              </a:ext>
            </a:extLst>
          </p:cNvPr>
          <p:cNvSpPr>
            <a:spLocks noGrp="1"/>
          </p:cNvSpPr>
          <p:nvPr>
            <p:ph type="body" idx="1"/>
          </p:nvPr>
        </p:nvSpPr>
        <p:spPr/>
        <p:txBody>
          <a:bodyPr/>
          <a:lstStyle/>
          <a:p>
            <a:pPr marL="139700" indent="0" algn="just">
              <a:buNone/>
            </a:pPr>
            <a:r>
              <a:rPr lang="el-GR" dirty="0"/>
              <a:t>Ο καλλιτέχνης ενδιαφέρεται για τη σημασία του ανθρώπινου αποτυπώματος και αποκαλύπτει ψυχοκοινωνικά και περιβαλλοντικά μηνύματα – ενώ εξερευνά θέματα με πολιτιστική και ιστορική συνάφεια. Τα έργα του είναι συχνά ερμηνείες κλασικών έργων τέχνης και μεταφέρουν συχνά βαθιά πολιτικά μηνύματα.</a:t>
            </a:r>
          </a:p>
        </p:txBody>
      </p:sp>
      <p:pic>
        <p:nvPicPr>
          <p:cNvPr id="6146" name="Picture 2" descr="La paz habla - Alfredo Molano - YouTube">
            <a:extLst>
              <a:ext uri="{FF2B5EF4-FFF2-40B4-BE49-F238E27FC236}">
                <a16:creationId xmlns:a16="http://schemas.microsoft.com/office/drawing/2014/main" id="{19C4DC7F-97F9-05EF-7E1D-3A4017D7FC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2" t="12084" r="-502" b="12774"/>
          <a:stretch/>
        </p:blipFill>
        <p:spPr bwMode="auto">
          <a:xfrm>
            <a:off x="4436155" y="1204686"/>
            <a:ext cx="4010270" cy="2260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538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A0E959-60B7-6212-23F2-2DBF0B6E5A48}"/>
              </a:ext>
            </a:extLst>
          </p:cNvPr>
          <p:cNvSpPr>
            <a:spLocks noGrp="1"/>
          </p:cNvSpPr>
          <p:nvPr>
            <p:ph type="title"/>
          </p:nvPr>
        </p:nvSpPr>
        <p:spPr/>
        <p:txBody>
          <a:bodyPr>
            <a:normAutofit fontScale="90000"/>
          </a:bodyPr>
          <a:lstStyle/>
          <a:p>
            <a:pPr algn="ctr"/>
            <a:r>
              <a:rPr lang="el-GR" dirty="0"/>
              <a:t>Γλυπτά από παλιά ρούχα</a:t>
            </a:r>
          </a:p>
        </p:txBody>
      </p:sp>
      <p:pic>
        <p:nvPicPr>
          <p:cNvPr id="7170" name="Picture 2">
            <a:extLst>
              <a:ext uri="{FF2B5EF4-FFF2-40B4-BE49-F238E27FC236}">
                <a16:creationId xmlns:a16="http://schemas.microsoft.com/office/drawing/2014/main" id="{5299B1AF-11B2-55FA-8DF1-DC127F7FB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017725"/>
            <a:ext cx="6134417"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9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uerra de la Paz – Art Works for Change">
            <a:extLst>
              <a:ext uri="{FF2B5EF4-FFF2-40B4-BE49-F238E27FC236}">
                <a16:creationId xmlns:a16="http://schemas.microsoft.com/office/drawing/2014/main" id="{8446DAF0-B23C-9B7F-8F7D-11704DBA2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1" y="357187"/>
            <a:ext cx="3980140" cy="424338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rtist of the Week: Guerra de la Paz | Shellie Lewis' Blog">
            <a:extLst>
              <a:ext uri="{FF2B5EF4-FFF2-40B4-BE49-F238E27FC236}">
                <a16:creationId xmlns:a16="http://schemas.microsoft.com/office/drawing/2014/main" id="{DCBF96A6-126A-49FC-BAD2-41ACE9FFD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211" y="357187"/>
            <a:ext cx="3271837" cy="426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88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8B1E6A-37AC-5BD6-5F1B-5FC4EDAA2CE8}"/>
              </a:ext>
            </a:extLst>
          </p:cNvPr>
          <p:cNvSpPr>
            <a:spLocks noGrp="1"/>
          </p:cNvSpPr>
          <p:nvPr>
            <p:ph type="title"/>
          </p:nvPr>
        </p:nvSpPr>
        <p:spPr/>
        <p:txBody>
          <a:bodyPr>
            <a:normAutofit fontScale="90000"/>
          </a:bodyPr>
          <a:lstStyle/>
          <a:p>
            <a:r>
              <a:rPr lang="en-US" b="0" i="0" dirty="0">
                <a:solidFill>
                  <a:srgbClr val="0A0A0A"/>
                </a:solidFill>
                <a:effectLst/>
                <a:highlight>
                  <a:srgbClr val="FFFFFF"/>
                </a:highlight>
                <a:latin typeface="futura-pt"/>
              </a:rPr>
              <a:t> </a:t>
            </a:r>
            <a:r>
              <a:rPr lang="en-US" b="0" i="0" dirty="0">
                <a:solidFill>
                  <a:srgbClr val="25D3C2"/>
                </a:solidFill>
                <a:effectLst/>
                <a:highlight>
                  <a:srgbClr val="FFFFFF"/>
                </a:highlight>
                <a:latin typeface="futura-pt"/>
              </a:rPr>
              <a:t>Nick Gentry</a:t>
            </a:r>
            <a:br>
              <a:rPr lang="en-US" b="1" i="0" dirty="0">
                <a:solidFill>
                  <a:srgbClr val="0A0A0A"/>
                </a:solidFill>
                <a:effectLst/>
                <a:highlight>
                  <a:srgbClr val="FFFFFF"/>
                </a:highlight>
                <a:latin typeface="futura-pt"/>
              </a:rPr>
            </a:br>
            <a:endParaRPr lang="el-GR" dirty="0"/>
          </a:p>
        </p:txBody>
      </p:sp>
      <p:sp>
        <p:nvSpPr>
          <p:cNvPr id="3" name="Θέση κειμένου 2">
            <a:extLst>
              <a:ext uri="{FF2B5EF4-FFF2-40B4-BE49-F238E27FC236}">
                <a16:creationId xmlns:a16="http://schemas.microsoft.com/office/drawing/2014/main" id="{53758043-D673-60EA-5620-7CAD561E80AF}"/>
              </a:ext>
            </a:extLst>
          </p:cNvPr>
          <p:cNvSpPr>
            <a:spLocks noGrp="1"/>
          </p:cNvSpPr>
          <p:nvPr>
            <p:ph type="body" idx="1"/>
          </p:nvPr>
        </p:nvSpPr>
        <p:spPr/>
        <p:txBody>
          <a:bodyPr/>
          <a:lstStyle/>
          <a:p>
            <a:pPr marL="139700" indent="0">
              <a:buNone/>
            </a:pPr>
            <a:r>
              <a:rPr lang="el-GR" dirty="0"/>
              <a:t>Ο </a:t>
            </a:r>
            <a:r>
              <a:rPr lang="el-GR" dirty="0" err="1"/>
              <a:t>Nick</a:t>
            </a:r>
            <a:r>
              <a:rPr lang="el-GR" dirty="0"/>
              <a:t> </a:t>
            </a:r>
            <a:r>
              <a:rPr lang="el-GR" dirty="0" err="1"/>
              <a:t>Gentry</a:t>
            </a:r>
            <a:r>
              <a:rPr lang="el-GR" dirty="0"/>
              <a:t> είναι ένας καλλιτέχνης με έδρα το Λονδίνο του οποίου η υπογραφή είναι να ανακυκλώνει χρησιμοποιημένες δισκέτες (ο πρόγονος της μονάδας USB) και άλλα υλικά όπως χρησιμοποιημένα ρολά φιλμ, δίσκοι VHS, εξώφυλλα δίσκων </a:t>
            </a:r>
            <a:r>
              <a:rPr lang="el-GR" dirty="0" err="1"/>
              <a:t>βινυλίου</a:t>
            </a:r>
            <a:r>
              <a:rPr lang="el-GR" dirty="0"/>
              <a:t> ακτινογραφίες, με τα οποία φτιάχνει εκπληκτικά φουτουριστικά πορτρέτα.</a:t>
            </a:r>
          </a:p>
        </p:txBody>
      </p:sp>
      <p:pic>
        <p:nvPicPr>
          <p:cNvPr id="9218" name="Picture 2" descr="Nick Gentry : Artimage">
            <a:extLst>
              <a:ext uri="{FF2B5EF4-FFF2-40B4-BE49-F238E27FC236}">
                <a16:creationId xmlns:a16="http://schemas.microsoft.com/office/drawing/2014/main" id="{1EC473B0-7D76-8D8D-6DDF-E55F2395C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639" y="616858"/>
            <a:ext cx="3755798" cy="37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076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54088B-577E-BCC5-6626-A8FB2BBC8BA2}"/>
              </a:ext>
            </a:extLst>
          </p:cNvPr>
          <p:cNvSpPr>
            <a:spLocks noGrp="1"/>
          </p:cNvSpPr>
          <p:nvPr>
            <p:ph type="title"/>
          </p:nvPr>
        </p:nvSpPr>
        <p:spPr/>
        <p:txBody>
          <a:bodyPr>
            <a:normAutofit fontScale="90000"/>
          </a:bodyPr>
          <a:lstStyle/>
          <a:p>
            <a:r>
              <a:rPr lang="el-GR" dirty="0"/>
              <a:t>Έργα του</a:t>
            </a:r>
          </a:p>
        </p:txBody>
      </p:sp>
      <p:pic>
        <p:nvPicPr>
          <p:cNvPr id="10242" name="Picture 2">
            <a:extLst>
              <a:ext uri="{FF2B5EF4-FFF2-40B4-BE49-F238E27FC236}">
                <a16:creationId xmlns:a16="http://schemas.microsoft.com/office/drawing/2014/main" id="{A7E32DC5-6F4A-DC69-E631-EF48625CA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028" y="237342"/>
            <a:ext cx="3907972" cy="466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927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ortraits Painted on Film Negatives by Nick Gentry — Colossal">
            <a:extLst>
              <a:ext uri="{FF2B5EF4-FFF2-40B4-BE49-F238E27FC236}">
                <a16:creationId xmlns:a16="http://schemas.microsoft.com/office/drawing/2014/main" id="{9AB846F2-919F-D1C2-7F36-56D569967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9" y="685800"/>
            <a:ext cx="3756862" cy="392906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Profile Number 2 (First Edition) by Nick Gentry Editioned artwork | Art  Collectorz">
            <a:extLst>
              <a:ext uri="{FF2B5EF4-FFF2-40B4-BE49-F238E27FC236}">
                <a16:creationId xmlns:a16="http://schemas.microsoft.com/office/drawing/2014/main" id="{3F800517-17E9-8331-1F0D-80B4A12F60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31" r="8767"/>
          <a:stretch/>
        </p:blipFill>
        <p:spPr bwMode="auto">
          <a:xfrm>
            <a:off x="4818742" y="685800"/>
            <a:ext cx="3261181" cy="392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164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310896" y="448055"/>
            <a:ext cx="8522100" cy="78066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2400" b="1" dirty="0">
                <a:solidFill>
                  <a:srgbClr val="1D7151"/>
                </a:solidFill>
                <a:latin typeface="Roboto"/>
                <a:ea typeface="Roboto"/>
                <a:cs typeface="Roboto"/>
                <a:sym typeface="Roboto"/>
              </a:rPr>
              <a:t>Τέχνη από σκουπίδια</a:t>
            </a:r>
          </a:p>
          <a:p>
            <a:pPr marL="0" lvl="0" indent="0" algn="ctr" rtl="0">
              <a:spcBef>
                <a:spcPts val="0"/>
              </a:spcBef>
              <a:spcAft>
                <a:spcPts val="0"/>
              </a:spcAft>
              <a:buNone/>
            </a:pPr>
            <a:r>
              <a:rPr lang="el" sz="2400" b="1" dirty="0">
                <a:solidFill>
                  <a:srgbClr val="1D7151"/>
                </a:solidFill>
                <a:latin typeface="Roboto"/>
                <a:ea typeface="Roboto"/>
                <a:cs typeface="Roboto"/>
                <a:sym typeface="Roboto"/>
              </a:rPr>
              <a:t>Καταιγισμός ιδεών</a:t>
            </a:r>
          </a:p>
          <a:p>
            <a:pPr marL="0" lvl="0" indent="0" algn="ctr" rtl="0">
              <a:spcBef>
                <a:spcPts val="0"/>
              </a:spcBef>
              <a:spcAft>
                <a:spcPts val="0"/>
              </a:spcAft>
              <a:buNone/>
            </a:pPr>
            <a:endParaRPr sz="2400" b="1" dirty="0">
              <a:solidFill>
                <a:srgbClr val="1D7151"/>
              </a:solidFill>
              <a:latin typeface="Roboto"/>
              <a:ea typeface="Roboto"/>
              <a:cs typeface="Roboto"/>
              <a:sym typeface="Roboto"/>
            </a:endParaRPr>
          </a:p>
        </p:txBody>
      </p:sp>
      <p:sp>
        <p:nvSpPr>
          <p:cNvPr id="61" name="Google Shape;61;p14"/>
          <p:cNvSpPr txBox="1"/>
          <p:nvPr/>
        </p:nvSpPr>
        <p:spPr>
          <a:xfrm>
            <a:off x="310896" y="1356813"/>
            <a:ext cx="8522100" cy="5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1800" dirty="0">
                <a:solidFill>
                  <a:srgbClr val="1D7151"/>
                </a:solidFill>
                <a:latin typeface="Roboto"/>
                <a:ea typeface="Roboto"/>
                <a:cs typeface="Roboto"/>
                <a:sym typeface="Roboto"/>
              </a:rPr>
              <a:t>Μπορούν αυτά τα αντικείμενα να γίνουν έργα τέχνης;</a:t>
            </a:r>
            <a:endParaRPr sz="1800" dirty="0">
              <a:solidFill>
                <a:srgbClr val="1D7151"/>
              </a:solidFill>
              <a:latin typeface="Roboto"/>
              <a:ea typeface="Roboto"/>
              <a:cs typeface="Roboto"/>
              <a:sym typeface="Roboto"/>
            </a:endParaRPr>
          </a:p>
        </p:txBody>
      </p:sp>
      <p:pic>
        <p:nvPicPr>
          <p:cNvPr id="1026" name="Picture 2" descr="Can these be used as materials to&#10;create art?&#10; ">
            <a:extLst>
              <a:ext uri="{FF2B5EF4-FFF2-40B4-BE49-F238E27FC236}">
                <a16:creationId xmlns:a16="http://schemas.microsoft.com/office/drawing/2014/main" id="{E9FB85FA-AFF9-2BCC-4BE0-FCC4B74412A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1667" b="94583" l="1563" r="92188">
                        <a14:foregroundMark x1="18989" y1="27058" x2="20000" y2="27083"/>
                        <a14:foregroundMark x1="16849" y1="27004" x2="18063" y2="27034"/>
                        <a14:foregroundMark x1="4785" y1="26701" x2="6413" y2="26742"/>
                        <a14:foregroundMark x1="32918" y1="26683" x2="33438" y2="26667"/>
                        <a14:foregroundMark x1="29112" y1="26801" x2="30381" y2="26762"/>
                        <a14:foregroundMark x1="24701" y1="26938" x2="25623" y2="26909"/>
                        <a14:foregroundMark x1="20000" y1="27083" x2="20950" y2="27054"/>
                        <a14:foregroundMark x1="33438" y1="26667" x2="33438" y2="26667"/>
                        <a14:foregroundMark x1="9063" y1="34167" x2="32188" y2="42917"/>
                        <a14:foregroundMark x1="46875" y1="34167" x2="68750" y2="40417"/>
                        <a14:foregroundMark x1="80625" y1="30417" x2="83125" y2="50000"/>
                        <a14:foregroundMark x1="80313" y1="67083" x2="83125" y2="84583"/>
                        <a14:foregroundMark x1="54063" y1="77500" x2="63438" y2="86250"/>
                        <a14:foregroundMark x1="31846" y1="83329" x2="46563" y2="85417"/>
                        <a14:foregroundMark x1="17188" y1="81250" x2="30919" y2="83198"/>
                        <a14:foregroundMark x1="40000" y1="95000" x2="69375" y2="94583"/>
                        <a14:foregroundMark x1="69375" y1="94583" x2="71250" y2="94583"/>
                        <a14:foregroundMark x1="80938" y1="70417" x2="83750" y2="88750"/>
                        <a14:foregroundMark x1="89375" y1="29167" x2="92188" y2="76250"/>
                        <a14:foregroundMark x1="75625" y1="23750" x2="85625" y2="23333"/>
                        <a14:foregroundMark x1="41875" y1="22083" x2="62500" y2="22083"/>
                        <a14:foregroundMark x1="4964" y1="34556" x2="7813" y2="54583"/>
                        <a14:foregroundMark x1="4375" y1="30417" x2="4440" y2="30874"/>
                        <a14:foregroundMark x1="7813" y1="54583" x2="31250" y2="53333"/>
                        <a14:foregroundMark x1="1563" y1="54167" x2="12500" y2="59583"/>
                        <a14:foregroundMark x1="7500" y1="75417" x2="24688" y2="90000"/>
                        <a14:foregroundMark x1="24688" y1="90000" x2="25000" y2="89583"/>
                        <a14:foregroundMark x1="5938" y1="94583" x2="26875" y2="91667"/>
                        <a14:backgroundMark x1="71563" y1="47083" x2="70938" y2="40000"/>
                        <a14:backgroundMark x1="69375" y1="95000" x2="69375" y2="90000"/>
                        <a14:backgroundMark x1="31250" y1="84583" x2="31250" y2="80833"/>
                        <a14:backgroundMark x1="35000" y1="59167" x2="35313" y2="50833"/>
                        <a14:backgroundMark x1="35938" y1="43750" x2="35313" y2="37917"/>
                        <a14:backgroundMark x1="625" y1="45833" x2="1563" y2="37917"/>
                        <a14:backgroundMark x1="1875" y1="26250" x2="5000" y2="26250"/>
                        <a14:backgroundMark x1="18438" y1="26250" x2="19375" y2="26250"/>
                        <a14:backgroundMark x1="25938" y1="26250" x2="29375" y2="26250"/>
                        <a14:backgroundMark x1="8125" y1="26250" x2="14688" y2="25833"/>
                        <a14:backgroundMark x1="20938" y1="27083" x2="25000" y2="26250"/>
                        <a14:backgroundMark x1="30625" y1="26250" x2="33125" y2="26250"/>
                        <a14:backgroundMark x1="6250" y1="27083" x2="8750" y2="27083"/>
                        <a14:backgroundMark x1="14063" y1="26667" x2="17188" y2="26250"/>
                      </a14:backgroundRemoval>
                    </a14:imgEffect>
                  </a14:imgLayer>
                </a14:imgProps>
              </a:ext>
              <a:ext uri="{28A0092B-C50C-407E-A947-70E740481C1C}">
                <a14:useLocalDpi xmlns:a14="http://schemas.microsoft.com/office/drawing/2010/main" val="0"/>
              </a:ext>
            </a:extLst>
          </a:blip>
          <a:srcRect t="16940" r="2958"/>
          <a:stretch/>
        </p:blipFill>
        <p:spPr bwMode="auto">
          <a:xfrm>
            <a:off x="2652328" y="1871855"/>
            <a:ext cx="4398553" cy="28235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32DF54-50DF-B568-8E45-36E42B43E989}"/>
              </a:ext>
            </a:extLst>
          </p:cNvPr>
          <p:cNvSpPr>
            <a:spLocks noGrp="1"/>
          </p:cNvSpPr>
          <p:nvPr>
            <p:ph type="title"/>
          </p:nvPr>
        </p:nvSpPr>
        <p:spPr/>
        <p:txBody>
          <a:bodyPr>
            <a:normAutofit fontScale="90000"/>
          </a:bodyPr>
          <a:lstStyle/>
          <a:p>
            <a:r>
              <a:rPr lang="en-US" b="0" i="0" dirty="0">
                <a:solidFill>
                  <a:srgbClr val="0A0A0A"/>
                </a:solidFill>
                <a:effectLst/>
                <a:highlight>
                  <a:srgbClr val="FFFFFF"/>
                </a:highlight>
                <a:latin typeface="futura-pt"/>
              </a:rPr>
              <a:t> </a:t>
            </a:r>
            <a:r>
              <a:rPr lang="en-US" b="0" i="0" dirty="0">
                <a:solidFill>
                  <a:srgbClr val="25D3C2"/>
                </a:solidFill>
                <a:effectLst/>
                <a:highlight>
                  <a:srgbClr val="FFFFFF"/>
                </a:highlight>
                <a:latin typeface="futura-pt"/>
              </a:rPr>
              <a:t>Jason Mercier</a:t>
            </a:r>
            <a:r>
              <a:rPr lang="en-US" b="0" i="0" dirty="0">
                <a:solidFill>
                  <a:srgbClr val="0A0A0A"/>
                </a:solidFill>
                <a:effectLst/>
                <a:highlight>
                  <a:srgbClr val="FFFFFF"/>
                </a:highlight>
                <a:latin typeface="futura-pt"/>
              </a:rPr>
              <a:t> </a:t>
            </a:r>
            <a:br>
              <a:rPr lang="en-US" b="1" i="0" dirty="0">
                <a:solidFill>
                  <a:srgbClr val="0A0A0A"/>
                </a:solidFill>
                <a:effectLst/>
                <a:highlight>
                  <a:srgbClr val="FFFFFF"/>
                </a:highlight>
                <a:latin typeface="futura-pt"/>
              </a:rPr>
            </a:br>
            <a:endParaRPr lang="el-GR" dirty="0"/>
          </a:p>
        </p:txBody>
      </p:sp>
      <p:sp>
        <p:nvSpPr>
          <p:cNvPr id="3" name="Θέση κειμένου 2">
            <a:extLst>
              <a:ext uri="{FF2B5EF4-FFF2-40B4-BE49-F238E27FC236}">
                <a16:creationId xmlns:a16="http://schemas.microsoft.com/office/drawing/2014/main" id="{F47E8604-A150-6503-743B-51DE24B8AC1C}"/>
              </a:ext>
            </a:extLst>
          </p:cNvPr>
          <p:cNvSpPr>
            <a:spLocks noGrp="1"/>
          </p:cNvSpPr>
          <p:nvPr>
            <p:ph type="body" idx="1"/>
          </p:nvPr>
        </p:nvSpPr>
        <p:spPr/>
        <p:txBody>
          <a:bodyPr>
            <a:normAutofit/>
          </a:bodyPr>
          <a:lstStyle/>
          <a:p>
            <a:pPr marL="139700" indent="0" algn="just">
              <a:buNone/>
            </a:pPr>
            <a:r>
              <a:rPr lang="el-GR" dirty="0"/>
              <a:t>Ο </a:t>
            </a:r>
            <a:r>
              <a:rPr lang="el-GR" dirty="0" err="1"/>
              <a:t>Jason</a:t>
            </a:r>
            <a:r>
              <a:rPr lang="el-GR" dirty="0"/>
              <a:t> </a:t>
            </a:r>
            <a:r>
              <a:rPr lang="el-GR" dirty="0" err="1"/>
              <a:t>Mecier</a:t>
            </a:r>
            <a:r>
              <a:rPr lang="el-GR" dirty="0"/>
              <a:t>, ένας καλλιτέχνης με έδρα το Σαν Φρανσίσκο, δημιουργεί πορτρέτα διασημοτήτων χρησιμοποιώντας τα πάντα, από κομμάτια πεταμένων κοσμημάτων μέχρι άδεια δοχεία αποσμητικού και περιτυλίγματα τσίχλας. Έχει περάσει 15 χρόνια συλλέγοντας προσεκτικά τα σκουπίδια και τα χρησιμοποιεί για το αριστοτεχνικό μοντέρνο έργο </a:t>
            </a:r>
            <a:r>
              <a:rPr lang="el-GR" dirty="0" err="1"/>
              <a:t>του.Η</a:t>
            </a:r>
            <a:r>
              <a:rPr lang="el-GR" dirty="0"/>
              <a:t> </a:t>
            </a:r>
            <a:r>
              <a:rPr lang="el-GR" dirty="0" err="1"/>
              <a:t>Mercier</a:t>
            </a:r>
            <a:r>
              <a:rPr lang="el-GR" dirty="0"/>
              <a:t> ειδικεύεται σε </a:t>
            </a:r>
            <a:r>
              <a:rPr lang="el-GR" dirty="0" err="1"/>
              <a:t>κολάζ</a:t>
            </a:r>
            <a:r>
              <a:rPr lang="el-GR" dirty="0"/>
              <a:t> διασημοτήτων και εξωφρενικά μωσαϊκά πορτρέτα που γίνονται με τα πεταμένα αντικείμενα της ίδιας της διασημότητας</a:t>
            </a:r>
          </a:p>
        </p:txBody>
      </p:sp>
      <p:pic>
        <p:nvPicPr>
          <p:cNvPr id="12290" name="Picture 2" descr="Jason Mecier on Art or Not?">
            <a:extLst>
              <a:ext uri="{FF2B5EF4-FFF2-40B4-BE49-F238E27FC236}">
                <a16:creationId xmlns:a16="http://schemas.microsoft.com/office/drawing/2014/main" id="{59F65C64-7E79-A30C-D2FD-C1C7C04CF9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52" b="10605"/>
          <a:stretch/>
        </p:blipFill>
        <p:spPr bwMode="auto">
          <a:xfrm>
            <a:off x="4709030" y="1233714"/>
            <a:ext cx="3714749" cy="217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702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E8C57B-1A73-32C3-5823-DA65CA4BDFBF}"/>
              </a:ext>
            </a:extLst>
          </p:cNvPr>
          <p:cNvSpPr>
            <a:spLocks noGrp="1"/>
          </p:cNvSpPr>
          <p:nvPr>
            <p:ph type="title"/>
          </p:nvPr>
        </p:nvSpPr>
        <p:spPr/>
        <p:txBody>
          <a:bodyPr>
            <a:normAutofit fontScale="90000"/>
          </a:bodyPr>
          <a:lstStyle/>
          <a:p>
            <a:r>
              <a:rPr lang="el-GR" dirty="0"/>
              <a:t>Έργα του</a:t>
            </a:r>
          </a:p>
        </p:txBody>
      </p:sp>
      <p:pic>
        <p:nvPicPr>
          <p:cNvPr id="13314" name="Picture 2" descr="WHORANGE">
            <a:extLst>
              <a:ext uri="{FF2B5EF4-FFF2-40B4-BE49-F238E27FC236}">
                <a16:creationId xmlns:a16="http://schemas.microsoft.com/office/drawing/2014/main" id="{E9B48A36-A571-0C29-AE9D-51AED3373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 y="1107281"/>
            <a:ext cx="44577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2DACF132-3C80-C91F-BF56-7C20A3CB3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235" y="840591"/>
            <a:ext cx="3011292" cy="385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246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E30CB4-F462-CDF3-C488-3F6CB5F90AAE}"/>
              </a:ext>
            </a:extLst>
          </p:cNvPr>
          <p:cNvSpPr>
            <a:spLocks noGrp="1"/>
          </p:cNvSpPr>
          <p:nvPr>
            <p:ph type="title"/>
          </p:nvPr>
        </p:nvSpPr>
        <p:spPr/>
        <p:txBody>
          <a:bodyPr>
            <a:normAutofit fontScale="90000"/>
          </a:bodyPr>
          <a:lstStyle/>
          <a:p>
            <a:r>
              <a:rPr lang="en-US" b="0" i="0" dirty="0">
                <a:solidFill>
                  <a:srgbClr val="25D3C2"/>
                </a:solidFill>
                <a:effectLst/>
                <a:highlight>
                  <a:srgbClr val="FFFFFF"/>
                </a:highlight>
                <a:latin typeface="futura-pt"/>
              </a:rPr>
              <a:t>Derek Gores</a:t>
            </a:r>
            <a:br>
              <a:rPr lang="en-US" b="1" i="0" dirty="0">
                <a:solidFill>
                  <a:srgbClr val="0A0A0A"/>
                </a:solidFill>
                <a:effectLst/>
                <a:highlight>
                  <a:srgbClr val="FFFFFF"/>
                </a:highlight>
                <a:latin typeface="futura-pt"/>
              </a:rPr>
            </a:br>
            <a:endParaRPr lang="el-GR" dirty="0"/>
          </a:p>
        </p:txBody>
      </p:sp>
      <p:sp>
        <p:nvSpPr>
          <p:cNvPr id="3" name="Θέση κειμένου 2">
            <a:extLst>
              <a:ext uri="{FF2B5EF4-FFF2-40B4-BE49-F238E27FC236}">
                <a16:creationId xmlns:a16="http://schemas.microsoft.com/office/drawing/2014/main" id="{3F002CEA-BAF6-89AB-3CAC-A3937A50CD02}"/>
              </a:ext>
            </a:extLst>
          </p:cNvPr>
          <p:cNvSpPr>
            <a:spLocks noGrp="1"/>
          </p:cNvSpPr>
          <p:nvPr>
            <p:ph type="body" idx="1"/>
          </p:nvPr>
        </p:nvSpPr>
        <p:spPr/>
        <p:txBody>
          <a:bodyPr/>
          <a:lstStyle/>
          <a:p>
            <a:pPr marL="139700" indent="0" algn="just">
              <a:buNone/>
            </a:pPr>
            <a:r>
              <a:rPr lang="el-GR" dirty="0"/>
              <a:t>Στα πορτρέτα του </a:t>
            </a:r>
            <a:r>
              <a:rPr lang="el-GR" dirty="0" err="1"/>
              <a:t>κολάζ</a:t>
            </a:r>
            <a:r>
              <a:rPr lang="el-GR" dirty="0"/>
              <a:t>, ο </a:t>
            </a:r>
            <a:r>
              <a:rPr lang="el-GR" dirty="0" err="1"/>
              <a:t>Derek</a:t>
            </a:r>
            <a:r>
              <a:rPr lang="el-GR" dirty="0"/>
              <a:t> </a:t>
            </a:r>
            <a:r>
              <a:rPr lang="el-GR" dirty="0" err="1"/>
              <a:t>Gores</a:t>
            </a:r>
            <a:r>
              <a:rPr lang="el-GR" dirty="0"/>
              <a:t> ανακυκλώνει περιοδικά, ετικέτες, δεδομένα και διάφορα αναλογικά και ψηφιακά υλικά για να δημιουργήσει τα έργα σε καμβά.</a:t>
            </a:r>
          </a:p>
        </p:txBody>
      </p:sp>
      <p:pic>
        <p:nvPicPr>
          <p:cNvPr id="14338" name="Picture 2" descr="Derek Gores | Widewalls">
            <a:extLst>
              <a:ext uri="{FF2B5EF4-FFF2-40B4-BE49-F238E27FC236}">
                <a16:creationId xmlns:a16="http://schemas.microsoft.com/office/drawing/2014/main" id="{E04213A4-55D8-1195-8273-1A83C2B44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899" y="1127828"/>
            <a:ext cx="4053015" cy="2026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573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8D6C3A-1A01-E35C-1954-05CC08CB8335}"/>
              </a:ext>
            </a:extLst>
          </p:cNvPr>
          <p:cNvSpPr>
            <a:spLocks noGrp="1"/>
          </p:cNvSpPr>
          <p:nvPr>
            <p:ph type="title"/>
          </p:nvPr>
        </p:nvSpPr>
        <p:spPr/>
        <p:txBody>
          <a:bodyPr>
            <a:normAutofit fontScale="90000"/>
          </a:bodyPr>
          <a:lstStyle/>
          <a:p>
            <a:r>
              <a:rPr lang="el-GR" dirty="0"/>
              <a:t>Έργα του</a:t>
            </a:r>
          </a:p>
        </p:txBody>
      </p:sp>
      <p:pic>
        <p:nvPicPr>
          <p:cNvPr id="15362" name="Picture 2" descr="Flight by Derek Gores - Petites - Small Open Edition.">
            <a:extLst>
              <a:ext uri="{FF2B5EF4-FFF2-40B4-BE49-F238E27FC236}">
                <a16:creationId xmlns:a16="http://schemas.microsoft.com/office/drawing/2014/main" id="{4046D6BC-662B-D55B-DE0F-1478C77B5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872" y="292894"/>
            <a:ext cx="4557712" cy="4557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392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n A Pinch – Derek Gores">
            <a:extLst>
              <a:ext uri="{FF2B5EF4-FFF2-40B4-BE49-F238E27FC236}">
                <a16:creationId xmlns:a16="http://schemas.microsoft.com/office/drawing/2014/main" id="{0CACEB7C-088B-A066-73D9-A7ED745EE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 y="707233"/>
            <a:ext cx="4319442" cy="326469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See Ya Later Canvas Print by Derek Gores by Derek Gores Gallery | Artwork  Archive">
            <a:extLst>
              <a:ext uri="{FF2B5EF4-FFF2-40B4-BE49-F238E27FC236}">
                <a16:creationId xmlns:a16="http://schemas.microsoft.com/office/drawing/2014/main" id="{A05415F9-1047-9FE3-0A12-67872E346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4" y="700089"/>
            <a:ext cx="3271838"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308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58C374-D2B7-D706-C499-04DA9A73BCCB}"/>
              </a:ext>
            </a:extLst>
          </p:cNvPr>
          <p:cNvSpPr>
            <a:spLocks noGrp="1"/>
          </p:cNvSpPr>
          <p:nvPr>
            <p:ph type="title"/>
          </p:nvPr>
        </p:nvSpPr>
        <p:spPr/>
        <p:txBody>
          <a:bodyPr>
            <a:normAutofit fontScale="90000"/>
          </a:bodyPr>
          <a:lstStyle/>
          <a:p>
            <a:r>
              <a:rPr lang="en-US" b="0" i="0" dirty="0">
                <a:solidFill>
                  <a:srgbClr val="0A0A0A"/>
                </a:solidFill>
                <a:effectLst/>
                <a:highlight>
                  <a:srgbClr val="FFFFFF"/>
                </a:highlight>
                <a:latin typeface="futura-pt"/>
              </a:rPr>
              <a:t> </a:t>
            </a:r>
            <a:r>
              <a:rPr lang="en-US" b="0" i="0" dirty="0">
                <a:solidFill>
                  <a:srgbClr val="25D3C2"/>
                </a:solidFill>
                <a:effectLst/>
                <a:highlight>
                  <a:srgbClr val="FFFFFF"/>
                </a:highlight>
                <a:latin typeface="futura-pt"/>
              </a:rPr>
              <a:t>Erika Iris Simmons</a:t>
            </a:r>
            <a:r>
              <a:rPr lang="en-US" b="0" i="0" dirty="0">
                <a:solidFill>
                  <a:srgbClr val="0A0A0A"/>
                </a:solidFill>
                <a:effectLst/>
                <a:highlight>
                  <a:srgbClr val="FFFFFF"/>
                </a:highlight>
                <a:latin typeface="futura-pt"/>
              </a:rPr>
              <a:t> </a:t>
            </a:r>
            <a:br>
              <a:rPr lang="en-US" b="1" i="0" dirty="0">
                <a:solidFill>
                  <a:srgbClr val="0A0A0A"/>
                </a:solidFill>
                <a:effectLst/>
                <a:highlight>
                  <a:srgbClr val="FFFFFF"/>
                </a:highlight>
                <a:latin typeface="futura-pt"/>
              </a:rPr>
            </a:br>
            <a:endParaRPr lang="el-GR" dirty="0"/>
          </a:p>
        </p:txBody>
      </p:sp>
      <p:sp>
        <p:nvSpPr>
          <p:cNvPr id="3" name="Θέση κειμένου 2">
            <a:extLst>
              <a:ext uri="{FF2B5EF4-FFF2-40B4-BE49-F238E27FC236}">
                <a16:creationId xmlns:a16="http://schemas.microsoft.com/office/drawing/2014/main" id="{22D1C7FD-DE9A-6FC0-B477-F3FA0A7F2DDF}"/>
              </a:ext>
            </a:extLst>
          </p:cNvPr>
          <p:cNvSpPr>
            <a:spLocks noGrp="1"/>
          </p:cNvSpPr>
          <p:nvPr>
            <p:ph type="body" idx="1"/>
          </p:nvPr>
        </p:nvSpPr>
        <p:spPr/>
        <p:txBody>
          <a:bodyPr>
            <a:normAutofit fontScale="85000" lnSpcReduction="10000"/>
          </a:bodyPr>
          <a:lstStyle/>
          <a:p>
            <a:pPr marL="139700" indent="0">
              <a:buNone/>
            </a:pPr>
            <a:r>
              <a:rPr lang="el-GR" dirty="0"/>
              <a:t>Η </a:t>
            </a:r>
            <a:r>
              <a:rPr lang="el-GR" dirty="0" err="1"/>
              <a:t>Erika</a:t>
            </a:r>
            <a:r>
              <a:rPr lang="el-GR" dirty="0"/>
              <a:t> Iris </a:t>
            </a:r>
            <a:r>
              <a:rPr lang="el-GR" dirty="0" err="1"/>
              <a:t>Simmons</a:t>
            </a:r>
            <a:r>
              <a:rPr lang="el-GR" dirty="0"/>
              <a:t> είναι μια αυτοδίδακτη καλλιτέχνιδα που επικεντρώνεται στη χρήση μη παραδοσιακών, πεταμένων και δωρισμένων υλικών για τη δημιουργία των έργων τέχνης της. Έχει αγάπη για το παλιό, χρησιμοποιώντας μεταχειρισμένα αντικείμενα ως πρωταρχικά μέσα της.</a:t>
            </a:r>
          </a:p>
          <a:p>
            <a:pPr marL="139700" indent="0">
              <a:buNone/>
            </a:pPr>
            <a:r>
              <a:rPr lang="el-GR" dirty="0"/>
              <a:t>Ειδικεύεται στη χρήση παλιών κασετών για να δημιουργήσει απίστευτα καλλιτεχνικά πορτρέτα διασημοτήτων, ελπίζοντας ότι δεν πάνε χαμένα όλα όσα έχουν ξεπεράσει τη χρήση τους. Η καλλιτέχνης ελκύεται από την ιδέα να ανακαλύψει νέους σκοπούς για αντικείμενα. Η </a:t>
            </a:r>
            <a:r>
              <a:rPr lang="el-GR" dirty="0" err="1"/>
              <a:t>Simmons</a:t>
            </a:r>
            <a:r>
              <a:rPr lang="el-GR" dirty="0"/>
              <a:t> φτιάχνει πορτρέτα ανθρώπων που σχετίζονται με το αντικείμενο που επιλέγει – χωρίς να προσθέτει χρώμα ή χρωστικές. Η καλλιτέχνης χρησιμοποιεί υλικά όπως παρτιτούρες, ετικέτες κρασιών, χρήματα και παλιές κασέτες.</a:t>
            </a:r>
          </a:p>
        </p:txBody>
      </p:sp>
      <p:pic>
        <p:nvPicPr>
          <p:cNvPr id="17410" name="Picture 2" descr="Erika Iris Simmons: Ghost in the Machine">
            <a:extLst>
              <a:ext uri="{FF2B5EF4-FFF2-40B4-BE49-F238E27FC236}">
                <a16:creationId xmlns:a16="http://schemas.microsoft.com/office/drawing/2014/main" id="{FD36464F-137C-C202-0C6F-3724ACCA8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4725" y="649855"/>
            <a:ext cx="27051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834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6B0CDB-C440-29B0-7A6D-31F9129055F7}"/>
              </a:ext>
            </a:extLst>
          </p:cNvPr>
          <p:cNvSpPr>
            <a:spLocks noGrp="1"/>
          </p:cNvSpPr>
          <p:nvPr>
            <p:ph type="title"/>
          </p:nvPr>
        </p:nvSpPr>
        <p:spPr/>
        <p:txBody>
          <a:bodyPr>
            <a:normAutofit fontScale="90000"/>
          </a:bodyPr>
          <a:lstStyle/>
          <a:p>
            <a:r>
              <a:rPr lang="el-GR" dirty="0"/>
              <a:t>Έργα της</a:t>
            </a:r>
          </a:p>
        </p:txBody>
      </p:sp>
      <p:pic>
        <p:nvPicPr>
          <p:cNvPr id="18434" name="Picture 2">
            <a:extLst>
              <a:ext uri="{FF2B5EF4-FFF2-40B4-BE49-F238E27FC236}">
                <a16:creationId xmlns:a16="http://schemas.microsoft.com/office/drawing/2014/main" id="{EC20EF48-338F-8A1F-34B8-F30826C3C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4" y="1200150"/>
            <a:ext cx="2601849" cy="3370649"/>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assette Tape Art | Erika Iris Simmons - Arch2O.com">
            <a:extLst>
              <a:ext uri="{FF2B5EF4-FFF2-40B4-BE49-F238E27FC236}">
                <a16:creationId xmlns:a16="http://schemas.microsoft.com/office/drawing/2014/main" id="{00C3C679-F6DC-2EE1-31AC-4B04708527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435"/>
          <a:stretch/>
        </p:blipFill>
        <p:spPr bwMode="auto">
          <a:xfrm>
            <a:off x="3267076" y="1190329"/>
            <a:ext cx="5231038" cy="3370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190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63AC96-0BD4-1667-D5B1-C4AAA31645D9}"/>
              </a:ext>
            </a:extLst>
          </p:cNvPr>
          <p:cNvSpPr>
            <a:spLocks noGrp="1"/>
          </p:cNvSpPr>
          <p:nvPr>
            <p:ph type="title"/>
          </p:nvPr>
        </p:nvSpPr>
        <p:spPr/>
        <p:txBody>
          <a:bodyPr>
            <a:normAutofit fontScale="90000"/>
          </a:bodyPr>
          <a:lstStyle/>
          <a:p>
            <a:r>
              <a:rPr lang="en-US" b="0" i="0" dirty="0">
                <a:solidFill>
                  <a:srgbClr val="0A0A0A"/>
                </a:solidFill>
                <a:effectLst/>
                <a:highlight>
                  <a:srgbClr val="FFFFFF"/>
                </a:highlight>
                <a:latin typeface="Lora" pitchFamily="2" charset="0"/>
              </a:rPr>
              <a:t>Tan Zi Xi</a:t>
            </a:r>
            <a:endParaRPr lang="el-GR" dirty="0"/>
          </a:p>
        </p:txBody>
      </p:sp>
      <p:sp>
        <p:nvSpPr>
          <p:cNvPr id="3" name="Θέση κειμένου 2">
            <a:extLst>
              <a:ext uri="{FF2B5EF4-FFF2-40B4-BE49-F238E27FC236}">
                <a16:creationId xmlns:a16="http://schemas.microsoft.com/office/drawing/2014/main" id="{23FFBE3E-BFA7-E97E-783A-5EBA9CD5EDC9}"/>
              </a:ext>
            </a:extLst>
          </p:cNvPr>
          <p:cNvSpPr>
            <a:spLocks noGrp="1"/>
          </p:cNvSpPr>
          <p:nvPr>
            <p:ph type="body" idx="1"/>
          </p:nvPr>
        </p:nvSpPr>
        <p:spPr/>
        <p:txBody>
          <a:bodyPr>
            <a:normAutofit fontScale="70000" lnSpcReduction="20000"/>
          </a:bodyPr>
          <a:lstStyle/>
          <a:p>
            <a:pPr marL="139700" indent="0">
              <a:buNone/>
            </a:pPr>
            <a:r>
              <a:rPr lang="el-GR" dirty="0"/>
              <a:t>Το έργο της καλλιτέχνιδας και εικονογράφου </a:t>
            </a:r>
            <a:r>
              <a:rPr lang="el-GR" dirty="0" err="1"/>
              <a:t>Ταν</a:t>
            </a:r>
            <a:r>
              <a:rPr lang="el-GR" dirty="0"/>
              <a:t> </a:t>
            </a:r>
            <a:r>
              <a:rPr lang="el-GR" dirty="0" err="1"/>
              <a:t>Ζι</a:t>
            </a:r>
            <a:r>
              <a:rPr lang="el-GR" dirty="0"/>
              <a:t> </a:t>
            </a:r>
            <a:r>
              <a:rPr lang="el-GR" dirty="0" err="1"/>
              <a:t>Σι</a:t>
            </a:r>
            <a:r>
              <a:rPr lang="el-GR" dirty="0"/>
              <a:t> συνδυάζει το αστείο, παιχνιδιάρικο χιούμορ με την πραγματικότητα της ρύπανσης των ωκεανών. Το 2016 το Μουσείο Τέχνης της Σιγκαπούρης την προσκάλεσε να συμμετάσχει στο </a:t>
            </a:r>
            <a:r>
              <a:rPr lang="el-GR" dirty="0" err="1"/>
              <a:t>Imaginarium</a:t>
            </a:r>
            <a:r>
              <a:rPr lang="el-GR" dirty="0"/>
              <a:t>: </a:t>
            </a:r>
            <a:r>
              <a:rPr lang="el-GR" dirty="0" err="1"/>
              <a:t>Under</a:t>
            </a:r>
            <a:r>
              <a:rPr lang="el-GR" dirty="0"/>
              <a:t> the </a:t>
            </a:r>
            <a:r>
              <a:rPr lang="el-GR" dirty="0" err="1"/>
              <a:t>Water</a:t>
            </a:r>
            <a:r>
              <a:rPr lang="el-GR" dirty="0"/>
              <a:t>, </a:t>
            </a:r>
            <a:r>
              <a:rPr lang="el-GR" dirty="0" err="1"/>
              <a:t>Over</a:t>
            </a:r>
            <a:r>
              <a:rPr lang="el-GR" dirty="0"/>
              <a:t> the Sea. Η καλλιτέχνης αναδημιούργησε μια φυσική εκδήλωση του Pacific </a:t>
            </a:r>
            <a:r>
              <a:rPr lang="el-GR" dirty="0" err="1"/>
              <a:t>Garbage</a:t>
            </a:r>
            <a:r>
              <a:rPr lang="el-GR" dirty="0"/>
              <a:t> </a:t>
            </a:r>
            <a:r>
              <a:rPr lang="el-GR" dirty="0" err="1"/>
              <a:t>Patch</a:t>
            </a:r>
            <a:r>
              <a:rPr lang="el-GR" dirty="0"/>
              <a:t>, όπου παιδιά και ενήλικες μπορούσαν να βιώσουν τη βύθιση σε ένα χώρο καλυμμένο με σκουπίδια, προσομοιώνοντας το περιβάλλον της «πλαστικής πισίνας».</a:t>
            </a:r>
          </a:p>
          <a:p>
            <a:pPr marL="139700" indent="0">
              <a:buNone/>
            </a:pPr>
            <a:r>
              <a:rPr lang="el-GR" dirty="0"/>
              <a:t>Για την ίδια την καλλιτέχνιδα, μια από τις πιο αξιομνημόνευτες εμπειρίες ήταν η ίδια η διαδικασία δημιουργίας του «</a:t>
            </a:r>
            <a:r>
              <a:rPr lang="el-GR" dirty="0" err="1"/>
              <a:t>Plastic</a:t>
            </a:r>
            <a:r>
              <a:rPr lang="el-GR" dirty="0"/>
              <a:t> </a:t>
            </a:r>
            <a:r>
              <a:rPr lang="el-GR" dirty="0" err="1"/>
              <a:t>Ocean</a:t>
            </a:r>
            <a:r>
              <a:rPr lang="el-GR" dirty="0"/>
              <a:t>», καθώς ήταν αρκετά επώδυνη από πολλές απόψεις. Εκτός από τον τεράστιο όγκο εργασίας όσον αφορά τη συλλογή, τον καθαρισμό και την οργάνωση 26.000 τεμαχίων απορριφθέντων πλαστικών για την εγκατάσταση, η διαδικασία λήψης και εκμάθησης ακριβώς πόσων απορριμμάτων παράγουμε καθημερινά. «Όταν αρχίσουμε να μελετάμε και να έχουμε επίγνωση των απορριμμάτων μας, θα καταλάβουμε πόσο μη βιώσιμη είναι η κουλτούρα της ευκολίας μας. Αυτή η αποκάλυψη αλλάζει τη ζωή», μοιράζεται η </a:t>
            </a:r>
            <a:r>
              <a:rPr lang="el-GR" dirty="0" err="1"/>
              <a:t>Tan</a:t>
            </a:r>
            <a:r>
              <a:rPr lang="el-GR" dirty="0"/>
              <a:t> </a:t>
            </a:r>
            <a:r>
              <a:rPr lang="el-GR" dirty="0" err="1"/>
              <a:t>Zi</a:t>
            </a:r>
            <a:r>
              <a:rPr lang="el-GR" dirty="0"/>
              <a:t> </a:t>
            </a:r>
            <a:r>
              <a:rPr lang="el-GR" dirty="0" err="1"/>
              <a:t>Xi</a:t>
            </a:r>
            <a:r>
              <a:rPr lang="el-GR" dirty="0"/>
              <a:t>.</a:t>
            </a:r>
          </a:p>
        </p:txBody>
      </p:sp>
      <p:pic>
        <p:nvPicPr>
          <p:cNvPr id="19458" name="Picture 2" descr="Tan Zi Xi | Verve Magazine">
            <a:extLst>
              <a:ext uri="{FF2B5EF4-FFF2-40B4-BE49-F238E27FC236}">
                <a16:creationId xmlns:a16="http://schemas.microsoft.com/office/drawing/2014/main" id="{B49A275E-4716-17D7-B20E-2FCF311A06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530" y="1152475"/>
            <a:ext cx="4128846" cy="232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183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C4F17E-BDDC-3313-14C6-A66352674C37}"/>
              </a:ext>
            </a:extLst>
          </p:cNvPr>
          <p:cNvSpPr>
            <a:spLocks noGrp="1"/>
          </p:cNvSpPr>
          <p:nvPr>
            <p:ph type="title"/>
          </p:nvPr>
        </p:nvSpPr>
        <p:spPr/>
        <p:txBody>
          <a:bodyPr>
            <a:normAutofit fontScale="90000"/>
          </a:bodyPr>
          <a:lstStyle/>
          <a:p>
            <a:pPr algn="ctr"/>
            <a:r>
              <a:rPr lang="en-US" dirty="0"/>
              <a:t>Plastic Ocean</a:t>
            </a:r>
            <a:endParaRPr lang="el-GR" dirty="0"/>
          </a:p>
        </p:txBody>
      </p:sp>
      <p:pic>
        <p:nvPicPr>
          <p:cNvPr id="20484" name="Picture 4" descr="Tan Zi Xi - Oceanic Global">
            <a:extLst>
              <a:ext uri="{FF2B5EF4-FFF2-40B4-BE49-F238E27FC236}">
                <a16:creationId xmlns:a16="http://schemas.microsoft.com/office/drawing/2014/main" id="{1684B155-B910-1405-A4E3-6875E728D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935916"/>
            <a:ext cx="6679406" cy="376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074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71FA54-916B-77ED-5E17-C495AF47CAAA}"/>
              </a:ext>
            </a:extLst>
          </p:cNvPr>
          <p:cNvSpPr>
            <a:spLocks noGrp="1"/>
          </p:cNvSpPr>
          <p:nvPr>
            <p:ph type="title"/>
          </p:nvPr>
        </p:nvSpPr>
        <p:spPr/>
        <p:txBody>
          <a:bodyPr>
            <a:normAutofit fontScale="90000"/>
          </a:bodyPr>
          <a:lstStyle/>
          <a:p>
            <a:r>
              <a:rPr lang="en-US" b="0" i="0" dirty="0">
                <a:solidFill>
                  <a:srgbClr val="0A0A0A"/>
                </a:solidFill>
                <a:effectLst/>
                <a:highlight>
                  <a:srgbClr val="FFFFFF"/>
                </a:highlight>
                <a:latin typeface="futura-pt"/>
              </a:rPr>
              <a:t>Yong Ho Ji </a:t>
            </a:r>
            <a:br>
              <a:rPr lang="en-US" b="1" i="0" dirty="0">
                <a:solidFill>
                  <a:srgbClr val="0A0A0A"/>
                </a:solidFill>
                <a:effectLst/>
                <a:highlight>
                  <a:srgbClr val="FFFFFF"/>
                </a:highlight>
                <a:latin typeface="futura-pt"/>
              </a:rPr>
            </a:br>
            <a:endParaRPr lang="el-GR" dirty="0"/>
          </a:p>
        </p:txBody>
      </p:sp>
      <p:sp>
        <p:nvSpPr>
          <p:cNvPr id="3" name="Θέση κειμένου 2">
            <a:extLst>
              <a:ext uri="{FF2B5EF4-FFF2-40B4-BE49-F238E27FC236}">
                <a16:creationId xmlns:a16="http://schemas.microsoft.com/office/drawing/2014/main" id="{706476B2-8F2F-73ED-564C-2F28D0F24B14}"/>
              </a:ext>
            </a:extLst>
          </p:cNvPr>
          <p:cNvSpPr>
            <a:spLocks noGrp="1"/>
          </p:cNvSpPr>
          <p:nvPr>
            <p:ph type="body" idx="1"/>
          </p:nvPr>
        </p:nvSpPr>
        <p:spPr/>
        <p:txBody>
          <a:bodyPr/>
          <a:lstStyle/>
          <a:p>
            <a:pPr marL="139700" indent="0" algn="just">
              <a:buNone/>
            </a:pPr>
            <a:r>
              <a:rPr lang="el-GR" dirty="0"/>
              <a:t>Ο </a:t>
            </a:r>
            <a:r>
              <a:rPr lang="el-GR" dirty="0" err="1"/>
              <a:t>Ji</a:t>
            </a:r>
            <a:r>
              <a:rPr lang="el-GR" dirty="0"/>
              <a:t> </a:t>
            </a:r>
            <a:r>
              <a:rPr lang="el-GR" dirty="0" err="1"/>
              <a:t>Yong-Ho</a:t>
            </a:r>
            <a:r>
              <a:rPr lang="el-GR" dirty="0"/>
              <a:t> είναι ένας σύγχρονος </a:t>
            </a:r>
            <a:r>
              <a:rPr lang="el-GR" dirty="0" err="1"/>
              <a:t>Κορεάτης</a:t>
            </a:r>
            <a:r>
              <a:rPr lang="el-GR" dirty="0"/>
              <a:t> γλύπτης γνωστός για την ιδιαίτερη τεχνική του να δουλεύει με ανακυκλωμένα ελαστικά για τα αριστουργήματά </a:t>
            </a:r>
            <a:r>
              <a:rPr lang="el-GR" dirty="0" err="1"/>
              <a:t>του.Σε</a:t>
            </a:r>
            <a:r>
              <a:rPr lang="el-GR" dirty="0"/>
              <a:t> όλα τα εικαστικά γλυπτά του, απεικονίζει μια ποικιλία ζώων και μυθολογικά υβριδικά πλάσματα. Οι φιγούρες που δημιούργησε αυτός ο νεαρός </a:t>
            </a:r>
            <a:r>
              <a:rPr lang="el-GR" dirty="0" err="1"/>
              <a:t>Κορεάτης</a:t>
            </a:r>
            <a:r>
              <a:rPr lang="el-GR" dirty="0"/>
              <a:t> καλλιτέχνης μας θυμίζουν κυρίως τέρατα επιστημονικής φαντασίας, εξωγήινα πλάσματα, ανθρωποειδή και γενετικά τροποποιημένους οργανισμούς (ΓΤΟ) που εμφανίζονται σε μύθους και σε σύγχρονες ιστορίες και ταινίες επιστημονικής φαντασίας.</a:t>
            </a:r>
          </a:p>
        </p:txBody>
      </p:sp>
      <p:pic>
        <p:nvPicPr>
          <p:cNvPr id="21506" name="Picture 2" descr="Artist Ji Yongho's Mutating Artworks at Bentley and Golfzon ZOIMARU -  K-ARTNOW">
            <a:extLst>
              <a:ext uri="{FF2B5EF4-FFF2-40B4-BE49-F238E27FC236}">
                <a16:creationId xmlns:a16="http://schemas.microsoft.com/office/drawing/2014/main" id="{90423839-132F-AFD3-6604-24659EA01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338" y="1212056"/>
            <a:ext cx="2919412" cy="321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18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p:nvPr/>
        </p:nvSpPr>
        <p:spPr>
          <a:xfrm>
            <a:off x="210883" y="433768"/>
            <a:ext cx="8522100" cy="5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2400" b="1" dirty="0">
                <a:solidFill>
                  <a:srgbClr val="1D7151"/>
                </a:solidFill>
                <a:latin typeface="Roboto"/>
                <a:ea typeface="Roboto"/>
                <a:cs typeface="Roboto"/>
                <a:sym typeface="Roboto"/>
              </a:rPr>
              <a:t>Καλλιτέχνες που μετατρέπουν τα σκουπίδια σε τέχνη</a:t>
            </a:r>
            <a:endParaRPr sz="2400" b="1" dirty="0">
              <a:solidFill>
                <a:srgbClr val="1D7151"/>
              </a:solidFill>
              <a:latin typeface="Roboto"/>
              <a:ea typeface="Roboto"/>
              <a:cs typeface="Roboto"/>
              <a:sym typeface="Roboto"/>
            </a:endParaRPr>
          </a:p>
        </p:txBody>
      </p:sp>
      <p:sp>
        <p:nvSpPr>
          <p:cNvPr id="3" name="Θέση κειμένου 2">
            <a:extLst>
              <a:ext uri="{FF2B5EF4-FFF2-40B4-BE49-F238E27FC236}">
                <a16:creationId xmlns:a16="http://schemas.microsoft.com/office/drawing/2014/main" id="{E939E2AC-5D0D-D934-D526-454749970CF9}"/>
              </a:ext>
            </a:extLst>
          </p:cNvPr>
          <p:cNvSpPr>
            <a:spLocks noGrp="1"/>
          </p:cNvSpPr>
          <p:nvPr>
            <p:ph type="body" idx="1"/>
          </p:nvPr>
        </p:nvSpPr>
        <p:spPr/>
        <p:txBody>
          <a:bodyPr/>
          <a:lstStyle/>
          <a:p>
            <a:pPr marL="139700" indent="0" algn="just">
              <a:buNone/>
            </a:pPr>
            <a:r>
              <a:rPr lang="en-US" dirty="0">
                <a:latin typeface="Roboto" panose="02000000000000000000" pitchFamily="2" charset="0"/>
                <a:ea typeface="Roboto" panose="02000000000000000000" pitchFamily="2" charset="0"/>
                <a:cs typeface="Roboto" panose="02000000000000000000" pitchFamily="2" charset="0"/>
              </a:rPr>
              <a:t>HA </a:t>
            </a:r>
            <a:r>
              <a:rPr lang="en-US" dirty="0" err="1">
                <a:latin typeface="Roboto" panose="02000000000000000000" pitchFamily="2" charset="0"/>
                <a:ea typeface="Roboto" panose="02000000000000000000" pitchFamily="2" charset="0"/>
                <a:cs typeface="Roboto" panose="02000000000000000000" pitchFamily="2" charset="0"/>
              </a:rPr>
              <a:t>Schult</a:t>
            </a:r>
            <a:endParaRPr lang="en-US" dirty="0">
              <a:latin typeface="Roboto" panose="02000000000000000000" pitchFamily="2" charset="0"/>
              <a:ea typeface="Roboto" panose="02000000000000000000" pitchFamily="2" charset="0"/>
              <a:cs typeface="Roboto" panose="02000000000000000000" pitchFamily="2" charset="0"/>
            </a:endParaRPr>
          </a:p>
          <a:p>
            <a:pPr marL="139700" indent="0" algn="just">
              <a:buNone/>
            </a:pPr>
            <a:r>
              <a:rPr lang="el-GR" b="0" i="0" dirty="0">
                <a:solidFill>
                  <a:srgbClr val="4D5156"/>
                </a:solidFill>
                <a:effectLst/>
                <a:highlight>
                  <a:srgbClr val="FFFFFF"/>
                </a:highlight>
                <a:latin typeface="Roboto" panose="02000000000000000000" pitchFamily="2" charset="0"/>
                <a:ea typeface="Roboto" panose="02000000000000000000" pitchFamily="2" charset="0"/>
                <a:cs typeface="Roboto" panose="02000000000000000000" pitchFamily="2" charset="0"/>
              </a:rPr>
              <a:t> Γερμανός γνωστός κυρίως </a:t>
            </a:r>
            <a:r>
              <a:rPr lang="el-GR" dirty="0">
                <a:solidFill>
                  <a:srgbClr val="4D5156"/>
                </a:solidFill>
                <a:highlight>
                  <a:srgbClr val="FFFFFF"/>
                </a:highlight>
                <a:latin typeface="Roboto" panose="02000000000000000000" pitchFamily="2" charset="0"/>
                <a:ea typeface="Roboto" panose="02000000000000000000" pitchFamily="2" charset="0"/>
                <a:cs typeface="Roboto" panose="02000000000000000000" pitchFamily="2" charset="0"/>
              </a:rPr>
              <a:t>για</a:t>
            </a:r>
            <a:r>
              <a:rPr lang="el-GR" b="0" i="0" dirty="0">
                <a:solidFill>
                  <a:srgbClr val="4D5156"/>
                </a:solidFill>
                <a:effectLst/>
                <a:highlight>
                  <a:srgbClr val="FFFFFF"/>
                </a:highlight>
                <a:latin typeface="Roboto" panose="02000000000000000000" pitchFamily="2" charset="0"/>
                <a:ea typeface="Roboto" panose="02000000000000000000" pitchFamily="2" charset="0"/>
                <a:cs typeface="Roboto" panose="02000000000000000000" pitchFamily="2" charset="0"/>
              </a:rPr>
              <a:t> τη δουλειά του με τα σκουπίδια. Τον ονόμασαν «πρωτοπόρο </a:t>
            </a:r>
            <a:r>
              <a:rPr lang="el-GR" b="0" i="0" dirty="0" err="1">
                <a:solidFill>
                  <a:srgbClr val="4D5156"/>
                </a:solidFill>
                <a:effectLst/>
                <a:highlight>
                  <a:srgbClr val="FFFFFF"/>
                </a:highlight>
                <a:latin typeface="Roboto" panose="02000000000000000000" pitchFamily="2" charset="0"/>
                <a:ea typeface="Roboto" panose="02000000000000000000" pitchFamily="2" charset="0"/>
                <a:cs typeface="Roboto" panose="02000000000000000000" pitchFamily="2" charset="0"/>
              </a:rPr>
              <a:t>οικο</a:t>
            </a:r>
            <a:r>
              <a:rPr lang="el-GR" b="0" i="0" dirty="0">
                <a:solidFill>
                  <a:srgbClr val="4D5156"/>
                </a:solidFill>
                <a:effectLst/>
                <a:highlight>
                  <a:srgbClr val="FFFFFF"/>
                </a:highlight>
                <a:latin typeface="Roboto" panose="02000000000000000000" pitchFamily="2" charset="0"/>
                <a:ea typeface="Roboto" panose="02000000000000000000" pitchFamily="2" charset="0"/>
                <a:cs typeface="Roboto" panose="02000000000000000000" pitchFamily="2" charset="0"/>
              </a:rPr>
              <a:t>-καλλιτέχνη».</a:t>
            </a:r>
          </a:p>
          <a:p>
            <a:pPr marL="139700" indent="0" algn="just">
              <a:buNone/>
            </a:pPr>
            <a:r>
              <a:rPr lang="el-GR" dirty="0">
                <a:solidFill>
                  <a:srgbClr val="4D5156"/>
                </a:solidFill>
                <a:highlight>
                  <a:srgbClr val="FFFFFF"/>
                </a:highlight>
                <a:latin typeface="Roboto" panose="02000000000000000000" pitchFamily="2" charset="0"/>
                <a:ea typeface="Roboto" panose="02000000000000000000" pitchFamily="2" charset="0"/>
                <a:cs typeface="Roboto" panose="02000000000000000000" pitchFamily="2" charset="0"/>
              </a:rPr>
              <a:t>Τα πιο γνωστά έργα του είναι:</a:t>
            </a:r>
          </a:p>
          <a:p>
            <a:pPr marL="139700" indent="0" algn="just">
              <a:buNone/>
            </a:pPr>
            <a:r>
              <a:rPr lang="el-GR" dirty="0">
                <a:solidFill>
                  <a:srgbClr val="4D5156"/>
                </a:solidFill>
                <a:highlight>
                  <a:srgbClr val="FFFFFF"/>
                </a:highlight>
                <a:latin typeface="Roboto" panose="02000000000000000000" pitchFamily="2" charset="0"/>
                <a:ea typeface="Roboto" panose="02000000000000000000" pitchFamily="2" charset="0"/>
                <a:cs typeface="Roboto" panose="02000000000000000000" pitchFamily="2" charset="0"/>
              </a:rPr>
              <a:t>«Οι </a:t>
            </a:r>
            <a:r>
              <a:rPr lang="el-GR" dirty="0" err="1">
                <a:solidFill>
                  <a:srgbClr val="4D5156"/>
                </a:solidFill>
                <a:highlight>
                  <a:srgbClr val="FFFFFF"/>
                </a:highlight>
                <a:latin typeface="Roboto" panose="02000000000000000000" pitchFamily="2" charset="0"/>
                <a:ea typeface="Roboto" panose="02000000000000000000" pitchFamily="2" charset="0"/>
                <a:cs typeface="Roboto" panose="02000000000000000000" pitchFamily="2" charset="0"/>
              </a:rPr>
              <a:t>σκουπιδάνθρωποι</a:t>
            </a:r>
            <a:r>
              <a:rPr lang="el-GR" dirty="0">
                <a:solidFill>
                  <a:srgbClr val="4D5156"/>
                </a:solidFill>
                <a:highlight>
                  <a:srgbClr val="FFFFFF"/>
                </a:highlight>
                <a:latin typeface="Roboto" panose="02000000000000000000" pitchFamily="2" charset="0"/>
                <a:ea typeface="Roboto" panose="02000000000000000000" pitchFamily="2" charset="0"/>
                <a:cs typeface="Roboto" panose="02000000000000000000" pitchFamily="2" charset="0"/>
              </a:rPr>
              <a:t>» (</a:t>
            </a:r>
            <a:r>
              <a:rPr lang="en-US" dirty="0">
                <a:solidFill>
                  <a:srgbClr val="4D5156"/>
                </a:solidFill>
                <a:highlight>
                  <a:srgbClr val="FFFFFF"/>
                </a:highlight>
                <a:latin typeface="Roboto" panose="02000000000000000000" pitchFamily="2" charset="0"/>
                <a:ea typeface="Roboto" panose="02000000000000000000" pitchFamily="2" charset="0"/>
                <a:cs typeface="Roboto" panose="02000000000000000000" pitchFamily="2" charset="0"/>
              </a:rPr>
              <a:t>Trash people) </a:t>
            </a:r>
            <a:r>
              <a:rPr lang="el-GR" dirty="0">
                <a:solidFill>
                  <a:srgbClr val="4D5156"/>
                </a:solidFill>
                <a:highlight>
                  <a:srgbClr val="FFFFFF"/>
                </a:highlight>
                <a:latin typeface="Roboto" panose="02000000000000000000" pitchFamily="2" charset="0"/>
                <a:ea typeface="Roboto" panose="02000000000000000000" pitchFamily="2" charset="0"/>
                <a:cs typeface="Roboto" panose="02000000000000000000" pitchFamily="2" charset="0"/>
              </a:rPr>
              <a:t>και το «Ξενοδοχείο σώστε την παραλία»  </a:t>
            </a:r>
            <a:endParaRPr lang="en-US" b="0" i="0" dirty="0">
              <a:solidFill>
                <a:srgbClr val="4D5156"/>
              </a:solidFill>
              <a:effectLst/>
              <a:highlight>
                <a:srgbClr val="FFFFFF"/>
              </a:highlight>
              <a:latin typeface="Roboto" panose="02000000000000000000" pitchFamily="2" charset="0"/>
              <a:ea typeface="Roboto" panose="02000000000000000000" pitchFamily="2" charset="0"/>
              <a:cs typeface="Roboto" panose="02000000000000000000" pitchFamily="2" charset="0"/>
            </a:endParaRPr>
          </a:p>
          <a:p>
            <a:pPr marL="139700" indent="0" algn="just">
              <a:buNone/>
            </a:pPr>
            <a:r>
              <a:rPr lang="el-GR" b="0" i="0" dirty="0">
                <a:solidFill>
                  <a:srgbClr val="202122"/>
                </a:solidFill>
                <a:effectLst/>
                <a:highlight>
                  <a:srgbClr val="FFFFFF"/>
                </a:highlight>
                <a:latin typeface="Roboto" panose="02000000000000000000" pitchFamily="2" charset="0"/>
                <a:ea typeface="Roboto" panose="02000000000000000000" pitchFamily="2" charset="0"/>
                <a:cs typeface="Roboto" panose="02000000000000000000" pitchFamily="2" charset="0"/>
              </a:rPr>
              <a:t>(</a:t>
            </a:r>
            <a:r>
              <a:rPr lang="en-US" b="0" i="1" dirty="0">
                <a:solidFill>
                  <a:srgbClr val="202122"/>
                </a:solidFill>
                <a:effectLst/>
                <a:highlight>
                  <a:srgbClr val="FFFFFF"/>
                </a:highlight>
                <a:latin typeface="Roboto" panose="02000000000000000000" pitchFamily="2" charset="0"/>
                <a:ea typeface="Roboto" panose="02000000000000000000" pitchFamily="2" charset="0"/>
                <a:cs typeface="Roboto" panose="02000000000000000000" pitchFamily="2" charset="0"/>
              </a:rPr>
              <a:t>Save The Beach</a:t>
            </a:r>
            <a:r>
              <a:rPr lang="en-US" b="0" i="0" dirty="0">
                <a:solidFill>
                  <a:srgbClr val="202122"/>
                </a:solidFill>
                <a:effectLst/>
                <a:highlight>
                  <a:srgbClr val="FFFFFF"/>
                </a:highlight>
                <a:latin typeface="Roboto" panose="02000000000000000000" pitchFamily="2" charset="0"/>
                <a:ea typeface="Roboto" panose="02000000000000000000" pitchFamily="2" charset="0"/>
                <a:cs typeface="Roboto" panose="02000000000000000000" pitchFamily="2" charset="0"/>
              </a:rPr>
              <a:t> hotel</a:t>
            </a:r>
            <a:r>
              <a:rPr lang="el-GR" b="0" i="0" dirty="0">
                <a:solidFill>
                  <a:srgbClr val="202122"/>
                </a:solidFill>
                <a:effectLst/>
                <a:highlight>
                  <a:srgbClr val="FFFFFF"/>
                </a:highlight>
                <a:latin typeface="Roboto" panose="02000000000000000000" pitchFamily="2" charset="0"/>
                <a:ea typeface="Roboto" panose="02000000000000000000" pitchFamily="2" charset="0"/>
                <a:cs typeface="Roboto" panose="02000000000000000000" pitchFamily="2" charset="0"/>
              </a:rPr>
              <a:t>)</a:t>
            </a:r>
            <a:r>
              <a:rPr lang="en-US" b="0" i="0" dirty="0">
                <a:solidFill>
                  <a:srgbClr val="202122"/>
                </a:solidFill>
                <a:effectLst/>
                <a:highlight>
                  <a:srgbClr val="FFFFFF"/>
                </a:highlight>
                <a:latin typeface="Roboto" panose="02000000000000000000" pitchFamily="2" charset="0"/>
                <a:ea typeface="Roboto" panose="02000000000000000000" pitchFamily="2" charset="0"/>
                <a:cs typeface="Roboto" panose="02000000000000000000" pitchFamily="2" charset="0"/>
              </a:rPr>
              <a:t>, </a:t>
            </a:r>
            <a:r>
              <a:rPr lang="el-GR" b="0" i="0" dirty="0">
                <a:solidFill>
                  <a:srgbClr val="202122"/>
                </a:solidFill>
                <a:effectLst/>
                <a:highlight>
                  <a:srgbClr val="FFFFFF"/>
                </a:highlight>
                <a:latin typeface="Roboto" panose="02000000000000000000" pitchFamily="2" charset="0"/>
                <a:ea typeface="Roboto" panose="02000000000000000000" pitchFamily="2" charset="0"/>
                <a:cs typeface="Roboto" panose="02000000000000000000" pitchFamily="2" charset="0"/>
              </a:rPr>
              <a:t>ένα κτίριο φτιαγμένο από σκουπίδια.</a:t>
            </a:r>
            <a:endParaRPr lang="el-GR" dirty="0">
              <a:latin typeface="Roboto" panose="02000000000000000000" pitchFamily="2" charset="0"/>
              <a:ea typeface="Roboto" panose="02000000000000000000" pitchFamily="2" charset="0"/>
              <a:cs typeface="Roboto" panose="02000000000000000000" pitchFamily="2" charset="0"/>
            </a:endParaRPr>
          </a:p>
        </p:txBody>
      </p:sp>
      <p:pic>
        <p:nvPicPr>
          <p:cNvPr id="6" name="Εικόνα 5" descr="Εικόνα που περιέχει άτομο, ανθρώπινο πρόσωπο, χαμόγελο, μέτωπο&#10;&#10;Περιγραφή που δημιουργήθηκε αυτόματα">
            <a:extLst>
              <a:ext uri="{FF2B5EF4-FFF2-40B4-BE49-F238E27FC236}">
                <a16:creationId xmlns:a16="http://schemas.microsoft.com/office/drawing/2014/main" id="{81095EC3-327D-C6B8-6535-B4FF49B6E53C}"/>
              </a:ext>
            </a:extLst>
          </p:cNvPr>
          <p:cNvPicPr>
            <a:picLocks noChangeAspect="1"/>
          </p:cNvPicPr>
          <p:nvPr/>
        </p:nvPicPr>
        <p:blipFill>
          <a:blip r:embed="rId3"/>
          <a:stretch>
            <a:fillRect/>
          </a:stretch>
        </p:blipFill>
        <p:spPr>
          <a:xfrm>
            <a:off x="5140439" y="1152475"/>
            <a:ext cx="3183771" cy="359666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F680A1-F34F-5F14-8C9B-078B815A6D4E}"/>
              </a:ext>
            </a:extLst>
          </p:cNvPr>
          <p:cNvSpPr>
            <a:spLocks noGrp="1"/>
          </p:cNvSpPr>
          <p:nvPr>
            <p:ph type="title"/>
          </p:nvPr>
        </p:nvSpPr>
        <p:spPr/>
        <p:txBody>
          <a:bodyPr>
            <a:normAutofit fontScale="90000"/>
          </a:bodyPr>
          <a:lstStyle/>
          <a:p>
            <a:r>
              <a:rPr lang="el-GR" dirty="0"/>
              <a:t>Έργα του</a:t>
            </a:r>
          </a:p>
        </p:txBody>
      </p:sp>
      <p:pic>
        <p:nvPicPr>
          <p:cNvPr id="22530" name="Picture 2" descr="Amazing sculptures out of recycled tires by Yong Ho Ji.">
            <a:extLst>
              <a:ext uri="{FF2B5EF4-FFF2-40B4-BE49-F238E27FC236}">
                <a16:creationId xmlns:a16="http://schemas.microsoft.com/office/drawing/2014/main" id="{B42E01D5-229C-408A-9F74-0065D726B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95" y="1172143"/>
            <a:ext cx="3757068" cy="3526332"/>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Tire Sculptures by Yong Ho Ji – Feel Desain | your daily dose of creativity">
            <a:extLst>
              <a:ext uri="{FF2B5EF4-FFF2-40B4-BE49-F238E27FC236}">
                <a16:creationId xmlns:a16="http://schemas.microsoft.com/office/drawing/2014/main" id="{D7A6368F-48A3-8731-F9A5-3DAD567F5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781" y="1172143"/>
            <a:ext cx="5179219" cy="263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940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9B2BD7-FB23-0B93-C026-D8183E9116AA}"/>
              </a:ext>
            </a:extLst>
          </p:cNvPr>
          <p:cNvSpPr>
            <a:spLocks noGrp="1"/>
          </p:cNvSpPr>
          <p:nvPr>
            <p:ph type="title"/>
          </p:nvPr>
        </p:nvSpPr>
        <p:spPr/>
        <p:txBody>
          <a:bodyPr>
            <a:normAutofit fontScale="90000"/>
          </a:bodyPr>
          <a:lstStyle/>
          <a:p>
            <a:r>
              <a:rPr lang="en-US" b="0" i="0" dirty="0">
                <a:solidFill>
                  <a:srgbClr val="0A0A0A"/>
                </a:solidFill>
                <a:effectLst/>
                <a:highlight>
                  <a:srgbClr val="FFFFFF"/>
                </a:highlight>
                <a:latin typeface="futura-pt"/>
              </a:rPr>
              <a:t> </a:t>
            </a:r>
            <a:r>
              <a:rPr lang="en-US" b="0" i="0" dirty="0">
                <a:solidFill>
                  <a:srgbClr val="25D3C2"/>
                </a:solidFill>
                <a:effectLst/>
                <a:highlight>
                  <a:srgbClr val="FFFFFF"/>
                </a:highlight>
                <a:latin typeface="futura-pt"/>
              </a:rPr>
              <a:t>Jane Perkins</a:t>
            </a:r>
            <a:r>
              <a:rPr lang="en-US" b="0" i="0" dirty="0">
                <a:solidFill>
                  <a:srgbClr val="0A0A0A"/>
                </a:solidFill>
                <a:effectLst/>
                <a:highlight>
                  <a:srgbClr val="FFFFFF"/>
                </a:highlight>
                <a:latin typeface="futura-pt"/>
              </a:rPr>
              <a:t> </a:t>
            </a:r>
            <a:br>
              <a:rPr lang="en-US" b="1" i="0" dirty="0">
                <a:solidFill>
                  <a:srgbClr val="0A0A0A"/>
                </a:solidFill>
                <a:effectLst/>
                <a:highlight>
                  <a:srgbClr val="FFFFFF"/>
                </a:highlight>
                <a:latin typeface="futura-pt"/>
              </a:rPr>
            </a:br>
            <a:endParaRPr lang="el-GR" dirty="0"/>
          </a:p>
        </p:txBody>
      </p:sp>
      <p:sp>
        <p:nvSpPr>
          <p:cNvPr id="3" name="Θέση κειμένου 2">
            <a:extLst>
              <a:ext uri="{FF2B5EF4-FFF2-40B4-BE49-F238E27FC236}">
                <a16:creationId xmlns:a16="http://schemas.microsoft.com/office/drawing/2014/main" id="{5FFCF7A8-B440-0B53-288E-7D0F3D4867F4}"/>
              </a:ext>
            </a:extLst>
          </p:cNvPr>
          <p:cNvSpPr>
            <a:spLocks noGrp="1"/>
          </p:cNvSpPr>
          <p:nvPr>
            <p:ph type="body" idx="1"/>
          </p:nvPr>
        </p:nvSpPr>
        <p:spPr/>
        <p:txBody>
          <a:bodyPr>
            <a:normAutofit fontScale="92500" lnSpcReduction="20000"/>
          </a:bodyPr>
          <a:lstStyle/>
          <a:p>
            <a:pPr marL="139700" indent="0" algn="just">
              <a:buNone/>
            </a:pPr>
            <a:r>
              <a:rPr lang="el-GR" dirty="0"/>
              <a:t>Η </a:t>
            </a:r>
            <a:r>
              <a:rPr lang="el-GR" dirty="0" err="1"/>
              <a:t>Jane</a:t>
            </a:r>
            <a:r>
              <a:rPr lang="el-GR" dirty="0"/>
              <a:t> </a:t>
            </a:r>
            <a:r>
              <a:rPr lang="el-GR" dirty="0" err="1"/>
              <a:t>Perkins</a:t>
            </a:r>
            <a:r>
              <a:rPr lang="el-GR" dirty="0"/>
              <a:t> είναι μια καλλιτέχνης με έδρα το Ηνωμένο Βασίλειο που αυτοαποκαλείται «</a:t>
            </a:r>
            <a:r>
              <a:rPr lang="el-GR" dirty="0" err="1"/>
              <a:t>re-maker</a:t>
            </a:r>
            <a:r>
              <a:rPr lang="el-GR" dirty="0"/>
              <a:t>», αντλώντας έμπνευση από αντικείμενα που βρέθηκαν και ανακυκλωμένα υλικά, για να δημιουργήσει κάτι νέο. Τα υλικά συλλέγονται κυρίως από υπαίθριες πωλήσεις και δωρεές από φίλους και γείτονες. Αν ξεμείνει από ένα συγκεκριμένο χρώμα και θα βγει να ψάξει για να ολοκληρώσει ένα κομμάτι. Δεν προστίθεται χρώμα στα υλικά – όλα χρησιμοποιούνται ακριβώς όπως βρέθηκαν. Τα εντυπωσιακά και πολύχρωμα πορτρέτα της συνδυάζονται αρμονικά, χρησιμοποιώντας μια μεγάλη ποικιλία ανακυκλωμένων υλικών, όπως παιχνίδια, κουμπιά, κοσμήματα και άλλους θησαυρούς που βρέθηκαν.</a:t>
            </a:r>
          </a:p>
        </p:txBody>
      </p:sp>
      <p:pic>
        <p:nvPicPr>
          <p:cNvPr id="23554" name="Picture 2" descr="Jane Perkins, la regina del riciclo creativo e le sue sbalorditive creazioni">
            <a:extLst>
              <a:ext uri="{FF2B5EF4-FFF2-40B4-BE49-F238E27FC236}">
                <a16:creationId xmlns:a16="http://schemas.microsoft.com/office/drawing/2014/main" id="{B8BBDD80-B38F-0213-9FA3-94E5C8ADA2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874" y="1152475"/>
            <a:ext cx="3849909" cy="2848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844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D2FEF2-6D30-40DC-3AC1-5DBE4CFF432C}"/>
              </a:ext>
            </a:extLst>
          </p:cNvPr>
          <p:cNvSpPr>
            <a:spLocks noGrp="1"/>
          </p:cNvSpPr>
          <p:nvPr>
            <p:ph type="title"/>
          </p:nvPr>
        </p:nvSpPr>
        <p:spPr/>
        <p:txBody>
          <a:bodyPr>
            <a:normAutofit fontScale="90000"/>
          </a:bodyPr>
          <a:lstStyle/>
          <a:p>
            <a:r>
              <a:rPr lang="el-GR" dirty="0"/>
              <a:t>Έργα της</a:t>
            </a:r>
          </a:p>
        </p:txBody>
      </p:sp>
      <p:pic>
        <p:nvPicPr>
          <p:cNvPr id="24578" name="Picture 2">
            <a:extLst>
              <a:ext uri="{FF2B5EF4-FFF2-40B4-BE49-F238E27FC236}">
                <a16:creationId xmlns:a16="http://schemas.microsoft.com/office/drawing/2014/main" id="{8E1E0505-BE1B-310E-E448-2C39CAE94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942" y="222242"/>
            <a:ext cx="3331369" cy="4699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019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our4u - “SUNFLOWERS”: RECYCLED ART BY JANE PERKINS British artist Jane  Perkins finds both inspiration and material in found objects. She uses  anything from toys, shells, buttons, beads and jewellery as material">
            <a:extLst>
              <a:ext uri="{FF2B5EF4-FFF2-40B4-BE49-F238E27FC236}">
                <a16:creationId xmlns:a16="http://schemas.microsoft.com/office/drawing/2014/main" id="{DD3CCFD6-7070-3B1C-22D4-6441AC2CC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4" y="492919"/>
            <a:ext cx="3003873" cy="3868624"/>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Recycled art by Jane Perkins made out of buttons, shells, toys and  discarded waste | Creative Boom">
            <a:extLst>
              <a:ext uri="{FF2B5EF4-FFF2-40B4-BE49-F238E27FC236}">
                <a16:creationId xmlns:a16="http://schemas.microsoft.com/office/drawing/2014/main" id="{D74DEC30-AD7F-C192-6440-8E4125D10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0545" y="483236"/>
            <a:ext cx="4010720" cy="417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422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Via Creative Boom submission. All images courtesy of the artist">
            <a:extLst>
              <a:ext uri="{FF2B5EF4-FFF2-40B4-BE49-F238E27FC236}">
                <a16:creationId xmlns:a16="http://schemas.microsoft.com/office/drawing/2014/main" id="{A5E40FB9-C8FD-5690-412A-428CEC078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96032"/>
            <a:ext cx="4563268" cy="495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185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6F919F-A874-EAFD-A478-BA57E55F7AD5}"/>
              </a:ext>
            </a:extLst>
          </p:cNvPr>
          <p:cNvSpPr>
            <a:spLocks noGrp="1"/>
          </p:cNvSpPr>
          <p:nvPr>
            <p:ph type="title"/>
          </p:nvPr>
        </p:nvSpPr>
        <p:spPr/>
        <p:txBody>
          <a:bodyPr>
            <a:normAutofit fontScale="90000"/>
          </a:bodyPr>
          <a:lstStyle/>
          <a:p>
            <a:r>
              <a:rPr lang="en-US" b="0" i="0" dirty="0">
                <a:solidFill>
                  <a:srgbClr val="0A0A0A"/>
                </a:solidFill>
                <a:effectLst/>
                <a:highlight>
                  <a:srgbClr val="FFFFFF"/>
                </a:highlight>
                <a:latin typeface="Lora" pitchFamily="2" charset="0"/>
              </a:rPr>
              <a:t>Rebecca </a:t>
            </a:r>
            <a:r>
              <a:rPr lang="en-US" b="0" i="0" dirty="0" err="1">
                <a:solidFill>
                  <a:srgbClr val="0A0A0A"/>
                </a:solidFill>
                <a:effectLst/>
                <a:highlight>
                  <a:srgbClr val="FFFFFF"/>
                </a:highlight>
                <a:latin typeface="Lora" pitchFamily="2" charset="0"/>
              </a:rPr>
              <a:t>Fatzinger</a:t>
            </a:r>
            <a:r>
              <a:rPr lang="en-US" b="0" i="0" dirty="0">
                <a:solidFill>
                  <a:srgbClr val="0A0A0A"/>
                </a:solidFill>
                <a:effectLst/>
                <a:highlight>
                  <a:srgbClr val="FFFFFF"/>
                </a:highlight>
                <a:latin typeface="Lora" pitchFamily="2" charset="0"/>
              </a:rPr>
              <a:t> </a:t>
            </a:r>
            <a:r>
              <a:rPr lang="el-GR" b="0" i="0" dirty="0">
                <a:solidFill>
                  <a:srgbClr val="0A0A0A"/>
                </a:solidFill>
                <a:effectLst/>
                <a:highlight>
                  <a:srgbClr val="FFFFFF"/>
                </a:highlight>
                <a:latin typeface="Lora" pitchFamily="2" charset="0"/>
              </a:rPr>
              <a:t>και</a:t>
            </a:r>
            <a:r>
              <a:rPr lang="en-US" b="0" i="0" dirty="0">
                <a:solidFill>
                  <a:srgbClr val="0A0A0A"/>
                </a:solidFill>
                <a:effectLst/>
                <a:highlight>
                  <a:srgbClr val="FFFFFF"/>
                </a:highlight>
                <a:latin typeface="Lora" pitchFamily="2" charset="0"/>
              </a:rPr>
              <a:t> Cristina Maldonado</a:t>
            </a:r>
            <a:endParaRPr lang="el-GR" dirty="0"/>
          </a:p>
        </p:txBody>
      </p:sp>
      <p:sp>
        <p:nvSpPr>
          <p:cNvPr id="3" name="Θέση κειμένου 2">
            <a:extLst>
              <a:ext uri="{FF2B5EF4-FFF2-40B4-BE49-F238E27FC236}">
                <a16:creationId xmlns:a16="http://schemas.microsoft.com/office/drawing/2014/main" id="{764B474A-7E6D-5F56-D17A-6A0ABE37B00A}"/>
              </a:ext>
            </a:extLst>
          </p:cNvPr>
          <p:cNvSpPr>
            <a:spLocks noGrp="1"/>
          </p:cNvSpPr>
          <p:nvPr>
            <p:ph type="body" idx="1"/>
          </p:nvPr>
        </p:nvSpPr>
        <p:spPr/>
        <p:txBody>
          <a:bodyPr>
            <a:normAutofit fontScale="92500" lnSpcReduction="20000"/>
          </a:bodyPr>
          <a:lstStyle/>
          <a:p>
            <a:pPr marL="139700" indent="0" algn="just">
              <a:buNone/>
            </a:pPr>
            <a:r>
              <a:rPr lang="el-GR" dirty="0"/>
              <a:t>Η </a:t>
            </a:r>
            <a:r>
              <a:rPr lang="el-GR" dirty="0" err="1"/>
              <a:t>Rebecca</a:t>
            </a:r>
            <a:r>
              <a:rPr lang="el-GR" dirty="0"/>
              <a:t> </a:t>
            </a:r>
            <a:r>
              <a:rPr lang="el-GR" dirty="0" err="1"/>
              <a:t>Fatzinger</a:t>
            </a:r>
            <a:r>
              <a:rPr lang="el-GR" dirty="0"/>
              <a:t> και η </a:t>
            </a:r>
            <a:r>
              <a:rPr lang="el-GR" dirty="0" err="1"/>
              <a:t>Cristina</a:t>
            </a:r>
            <a:r>
              <a:rPr lang="el-GR" dirty="0"/>
              <a:t> </a:t>
            </a:r>
            <a:r>
              <a:rPr lang="el-GR" dirty="0" err="1"/>
              <a:t>Maldonado</a:t>
            </a:r>
            <a:r>
              <a:rPr lang="el-GR" dirty="0"/>
              <a:t> είναι οι καλλιτέχνες στα παρασκήνια του TC </a:t>
            </a:r>
            <a:r>
              <a:rPr lang="el-GR" dirty="0" err="1"/>
              <a:t>TrashArt</a:t>
            </a:r>
            <a:r>
              <a:rPr lang="el-GR" dirty="0"/>
              <a:t>. </a:t>
            </a:r>
            <a:r>
              <a:rPr lang="el-GR" dirty="0" err="1"/>
              <a:t>Αποθαρρυμένοι</a:t>
            </a:r>
            <a:r>
              <a:rPr lang="el-GR" dirty="0"/>
              <a:t> από την ποσότητα των σκουπιδιών στις τοπικές τους παραλίες στο νησί </a:t>
            </a:r>
            <a:r>
              <a:rPr lang="el-GR" dirty="0" err="1"/>
              <a:t>Hutchinson</a:t>
            </a:r>
            <a:r>
              <a:rPr lang="el-GR" dirty="0"/>
              <a:t> στο </a:t>
            </a:r>
            <a:r>
              <a:rPr lang="el-GR" dirty="0" err="1"/>
              <a:t>Stuart</a:t>
            </a:r>
            <a:r>
              <a:rPr lang="el-GR" dirty="0"/>
              <a:t> της Φλόριντα, άρχισαν να μετατρέπουν τα σκουπίδια της παραλίας τους σε τέχνη. Η τέχνη είναι διασκεδαστική αλλά και εκπαιδευτική με απώτερο στόχο να εμπνεύσει και άλλους να καθαρίσουν τις </a:t>
            </a:r>
            <a:r>
              <a:rPr lang="el-GR" dirty="0" err="1"/>
              <a:t>παραλίες!Βρίσκουν</a:t>
            </a:r>
            <a:r>
              <a:rPr lang="el-GR" dirty="0"/>
              <a:t> πραγματικά περίεργους και διασκεδαστικούς μικρούς χαρακτήρες, κάτι που σας κάνει να βλέπετε τα σκουπίδια από μια εντελώς διαφορετική οπτική γωνία. Η έμπνευση προέρχεται από ιδέες για εκδηλώσεις, διακοπές ή ανάλογα με τα σκουπίδια που βρέθηκαν την ημέρα.</a:t>
            </a:r>
          </a:p>
        </p:txBody>
      </p:sp>
      <p:pic>
        <p:nvPicPr>
          <p:cNvPr id="27650" name="Picture 2" descr="TC Trash Art founders collect beach trash daily">
            <a:extLst>
              <a:ext uri="{FF2B5EF4-FFF2-40B4-BE49-F238E27FC236}">
                <a16:creationId xmlns:a16="http://schemas.microsoft.com/office/drawing/2014/main" id="{2CD3B3EB-7DE0-CA93-7F7E-66233673E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885" y="1204686"/>
            <a:ext cx="4000764" cy="226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819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D028F6-2274-06F2-C908-E36048A45C92}"/>
              </a:ext>
            </a:extLst>
          </p:cNvPr>
          <p:cNvSpPr>
            <a:spLocks noGrp="1"/>
          </p:cNvSpPr>
          <p:nvPr>
            <p:ph type="title"/>
          </p:nvPr>
        </p:nvSpPr>
        <p:spPr/>
        <p:txBody>
          <a:bodyPr>
            <a:normAutofit fontScale="90000"/>
          </a:bodyPr>
          <a:lstStyle/>
          <a:p>
            <a:pPr algn="ctr"/>
            <a:r>
              <a:rPr lang="el-GR" dirty="0"/>
              <a:t>Έργα τους</a:t>
            </a:r>
          </a:p>
        </p:txBody>
      </p:sp>
      <p:pic>
        <p:nvPicPr>
          <p:cNvPr id="28674" name="Picture 2">
            <a:extLst>
              <a:ext uri="{FF2B5EF4-FFF2-40B4-BE49-F238E27FC236}">
                <a16:creationId xmlns:a16="http://schemas.microsoft.com/office/drawing/2014/main" id="{D1D77290-2643-38E9-22E5-C42781143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088" y="1150144"/>
            <a:ext cx="4352567" cy="375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280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TC Trash Art - Giant loads result in giant art. This is... | Facebook">
            <a:extLst>
              <a:ext uri="{FF2B5EF4-FFF2-40B4-BE49-F238E27FC236}">
                <a16:creationId xmlns:a16="http://schemas.microsoft.com/office/drawing/2014/main" id="{2A3A5B73-F0BD-E896-D3B7-B49BE9F68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469107"/>
            <a:ext cx="3043238" cy="4168602"/>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Amazing artworks made from beach trash and items found in the waves | Waste  art, Recycled material art, Trash art">
            <a:extLst>
              <a:ext uri="{FF2B5EF4-FFF2-40B4-BE49-F238E27FC236}">
                <a16:creationId xmlns:a16="http://schemas.microsoft.com/office/drawing/2014/main" id="{7F1265F3-9810-22B7-99A8-3833D6E23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566" y="631370"/>
            <a:ext cx="4313876" cy="320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875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p:nvPr/>
        </p:nvSpPr>
        <p:spPr>
          <a:xfrm>
            <a:off x="310896" y="448056"/>
            <a:ext cx="8522100" cy="5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 sz="2400" b="1" dirty="0">
                <a:solidFill>
                  <a:srgbClr val="1D7151"/>
                </a:solidFill>
                <a:latin typeface="Roboto"/>
                <a:ea typeface="Roboto"/>
                <a:cs typeface="Roboto"/>
                <a:sym typeface="Roboto"/>
              </a:rPr>
              <a:t>Τι διαπιστώνουμε;</a:t>
            </a:r>
            <a:endParaRPr sz="2400" b="1" dirty="0">
              <a:solidFill>
                <a:srgbClr val="1D7151"/>
              </a:solidFill>
              <a:latin typeface="Roboto"/>
              <a:ea typeface="Roboto"/>
              <a:cs typeface="Roboto"/>
              <a:sym typeface="Roboto"/>
            </a:endParaRPr>
          </a:p>
        </p:txBody>
      </p:sp>
      <p:sp>
        <p:nvSpPr>
          <p:cNvPr id="73" name="Google Shape;73;p16"/>
          <p:cNvSpPr txBox="1"/>
          <p:nvPr/>
        </p:nvSpPr>
        <p:spPr>
          <a:xfrm>
            <a:off x="310896" y="1152144"/>
            <a:ext cx="8522100" cy="576000"/>
          </a:xfrm>
          <a:prstGeom prst="rect">
            <a:avLst/>
          </a:prstGeom>
          <a:noFill/>
          <a:ln>
            <a:noFill/>
          </a:ln>
        </p:spPr>
        <p:txBody>
          <a:bodyPr spcFirstLastPara="1" wrap="square" lIns="91425" tIns="91425" rIns="91425" bIns="91425" anchor="t" anchorCtr="0">
            <a:noAutofit/>
          </a:bodyPr>
          <a:lstStyle/>
          <a:p>
            <a:pPr lvl="0"/>
            <a:r>
              <a:rPr lang="el" sz="1800" dirty="0">
                <a:solidFill>
                  <a:srgbClr val="1D7151"/>
                </a:solidFill>
                <a:latin typeface="Roboto"/>
                <a:ea typeface="Roboto"/>
                <a:cs typeface="Roboto"/>
                <a:sym typeface="Roboto"/>
              </a:rPr>
              <a:t>- </a:t>
            </a:r>
            <a:r>
              <a:rPr lang="el-GR" sz="1800" dirty="0">
                <a:solidFill>
                  <a:srgbClr val="1D7151"/>
                </a:solidFill>
                <a:latin typeface="Roboto"/>
                <a:ea typeface="Roboto"/>
                <a:cs typeface="Roboto"/>
                <a:sym typeface="Roboto"/>
              </a:rPr>
              <a:t>Η </a:t>
            </a:r>
            <a:r>
              <a:rPr lang="el-GR" sz="1800" dirty="0" err="1">
                <a:solidFill>
                  <a:srgbClr val="1D7151"/>
                </a:solidFill>
                <a:latin typeface="Roboto"/>
                <a:ea typeface="Roboto"/>
                <a:cs typeface="Roboto"/>
                <a:sym typeface="Roboto"/>
              </a:rPr>
              <a:t>υπερκύκλωση</a:t>
            </a:r>
            <a:r>
              <a:rPr lang="el-GR" sz="1800" dirty="0">
                <a:solidFill>
                  <a:srgbClr val="1D7151"/>
                </a:solidFill>
                <a:latin typeface="Roboto"/>
                <a:ea typeface="Roboto"/>
                <a:cs typeface="Roboto"/>
                <a:sym typeface="Roboto"/>
              </a:rPr>
              <a:t> μετατρέπει τα απόβλητα σε χρήσιμα αντικείμενα.
- Μπορούμε να μειώσουμε τα απόβλητα επαναχρησιμοποιώντας δημιουργικά υλικά.
- Σχεδόν τα πάντα μπορούν να </a:t>
            </a:r>
            <a:r>
              <a:rPr lang="el-GR" sz="1800" dirty="0" err="1">
                <a:solidFill>
                  <a:srgbClr val="1D7151"/>
                </a:solidFill>
                <a:latin typeface="Roboto"/>
                <a:ea typeface="Roboto"/>
                <a:cs typeface="Roboto"/>
                <a:sym typeface="Roboto"/>
              </a:rPr>
              <a:t>επαναχρησιμοποιηθούμ</a:t>
            </a:r>
            <a:r>
              <a:rPr lang="el-GR" sz="1800" dirty="0">
                <a:solidFill>
                  <a:srgbClr val="1D7151"/>
                </a:solidFill>
                <a:latin typeface="Roboto"/>
                <a:ea typeface="Roboto"/>
                <a:cs typeface="Roboto"/>
                <a:sym typeface="Roboto"/>
              </a:rPr>
              <a:t> με δημιουργικότητα.
- Η </a:t>
            </a:r>
            <a:r>
              <a:rPr lang="el-GR" sz="1800" dirty="0" err="1">
                <a:solidFill>
                  <a:srgbClr val="1D7151"/>
                </a:solidFill>
                <a:latin typeface="Roboto"/>
                <a:ea typeface="Roboto"/>
                <a:cs typeface="Roboto"/>
                <a:sym typeface="Roboto"/>
              </a:rPr>
              <a:t>υπερκύκλωση</a:t>
            </a:r>
            <a:r>
              <a:rPr lang="el-GR" sz="1800" dirty="0">
                <a:solidFill>
                  <a:srgbClr val="1D7151"/>
                </a:solidFill>
                <a:latin typeface="Roboto"/>
                <a:ea typeface="Roboto"/>
                <a:cs typeface="Roboto"/>
                <a:sym typeface="Roboto"/>
              </a:rPr>
              <a:t> διαφέρει από την ανακύκλωση. Δεν καταστρέφει υλικά.
- Η </a:t>
            </a:r>
            <a:r>
              <a:rPr lang="el-GR" sz="1800" dirty="0" err="1">
                <a:solidFill>
                  <a:srgbClr val="1D7151"/>
                </a:solidFill>
                <a:latin typeface="Roboto"/>
                <a:ea typeface="Roboto"/>
                <a:cs typeface="Roboto"/>
                <a:sym typeface="Roboto"/>
              </a:rPr>
              <a:t>υπερκύκλωση</a:t>
            </a:r>
            <a:r>
              <a:rPr lang="el-GR" sz="1800" dirty="0">
                <a:solidFill>
                  <a:srgbClr val="1D7151"/>
                </a:solidFill>
                <a:latin typeface="Roboto"/>
                <a:ea typeface="Roboto"/>
                <a:cs typeface="Roboto"/>
                <a:sym typeface="Roboto"/>
              </a:rPr>
              <a:t> βοηθά τη Γη ελαχιστοποιώντας τα απόβλητα υγειονομικής ταφής.
</a:t>
            </a:r>
            <a:endParaRPr sz="1800" dirty="0">
              <a:solidFill>
                <a:srgbClr val="1D715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4610AC-D3CB-1366-E0FB-B0F9132166A8}"/>
              </a:ext>
            </a:extLst>
          </p:cNvPr>
          <p:cNvSpPr>
            <a:spLocks noGrp="1"/>
          </p:cNvSpPr>
          <p:nvPr>
            <p:ph type="title"/>
          </p:nvPr>
        </p:nvSpPr>
        <p:spPr/>
        <p:txBody>
          <a:bodyPr>
            <a:normAutofit fontScale="90000"/>
          </a:bodyPr>
          <a:lstStyle/>
          <a:p>
            <a:pPr algn="ctr"/>
            <a:r>
              <a:rPr lang="el-GR" dirty="0" err="1"/>
              <a:t>Σκουπιδάνθρωποι</a:t>
            </a:r>
            <a:endParaRPr lang="el-GR" dirty="0"/>
          </a:p>
        </p:txBody>
      </p:sp>
      <p:pic>
        <p:nvPicPr>
          <p:cNvPr id="8" name="Εικόνα 7" descr="Εικόνα που περιέχει εξωτερικός χώρος/ύπαιθρος, κτίριο, δέντρο, άγαλμα&#10;&#10;Περιγραφή που δημιουργήθηκε αυτόματα">
            <a:extLst>
              <a:ext uri="{FF2B5EF4-FFF2-40B4-BE49-F238E27FC236}">
                <a16:creationId xmlns:a16="http://schemas.microsoft.com/office/drawing/2014/main" id="{ED3391C2-BCC9-69C0-8108-7F8386D15387}"/>
              </a:ext>
            </a:extLst>
          </p:cNvPr>
          <p:cNvPicPr>
            <a:picLocks noChangeAspect="1"/>
          </p:cNvPicPr>
          <p:nvPr/>
        </p:nvPicPr>
        <p:blipFill>
          <a:blip r:embed="rId2"/>
          <a:stretch>
            <a:fillRect/>
          </a:stretch>
        </p:blipFill>
        <p:spPr>
          <a:xfrm>
            <a:off x="1971591" y="1118660"/>
            <a:ext cx="5481496" cy="3656157"/>
          </a:xfrm>
          <a:prstGeom prst="rect">
            <a:avLst/>
          </a:prstGeom>
        </p:spPr>
      </p:pic>
    </p:spTree>
    <p:extLst>
      <p:ext uri="{BB962C8B-B14F-4D97-AF65-F5344CB8AC3E}">
        <p14:creationId xmlns:p14="http://schemas.microsoft.com/office/powerpoint/2010/main" val="3347064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descr="Εικόνα που περιέχει άγαλμα, εξωτερικός χώρος/ύπαιθρος, τέχνη, ομάδα&#10;&#10;Περιγραφή που δημιουργήθηκε αυτόματα">
            <a:extLst>
              <a:ext uri="{FF2B5EF4-FFF2-40B4-BE49-F238E27FC236}">
                <a16:creationId xmlns:a16="http://schemas.microsoft.com/office/drawing/2014/main" id="{3ECB14A6-C801-934A-6C35-FC6470C9C091}"/>
              </a:ext>
            </a:extLst>
          </p:cNvPr>
          <p:cNvPicPr>
            <a:picLocks noChangeAspect="1"/>
          </p:cNvPicPr>
          <p:nvPr/>
        </p:nvPicPr>
        <p:blipFill>
          <a:blip r:embed="rId2"/>
          <a:stretch>
            <a:fillRect/>
          </a:stretch>
        </p:blipFill>
        <p:spPr>
          <a:xfrm>
            <a:off x="828677" y="408698"/>
            <a:ext cx="7300912" cy="4176122"/>
          </a:xfrm>
          <a:prstGeom prst="rect">
            <a:avLst/>
          </a:prstGeom>
        </p:spPr>
      </p:pic>
    </p:spTree>
    <p:extLst>
      <p:ext uri="{BB962C8B-B14F-4D97-AF65-F5344CB8AC3E}">
        <p14:creationId xmlns:p14="http://schemas.microsoft.com/office/powerpoint/2010/main" val="257678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153D90-C326-F55C-05C3-E2378B364D24}"/>
              </a:ext>
            </a:extLst>
          </p:cNvPr>
          <p:cNvSpPr>
            <a:spLocks noGrp="1"/>
          </p:cNvSpPr>
          <p:nvPr>
            <p:ph type="title"/>
          </p:nvPr>
        </p:nvSpPr>
        <p:spPr>
          <a:xfrm>
            <a:off x="246386" y="256339"/>
            <a:ext cx="8520600" cy="572700"/>
          </a:xfrm>
        </p:spPr>
        <p:txBody>
          <a:bodyPr>
            <a:normAutofit fontScale="90000"/>
          </a:bodyPr>
          <a:lstStyle/>
          <a:p>
            <a:pPr algn="ctr"/>
            <a:r>
              <a:rPr lang="el-GR" dirty="0"/>
              <a:t>Ξενοδοχείο Σώστε την παραλία</a:t>
            </a:r>
          </a:p>
        </p:txBody>
      </p:sp>
      <p:pic>
        <p:nvPicPr>
          <p:cNvPr id="6" name="Εικόνα 5" descr="Εικόνα που περιέχει εξωτερικός χώρος/ύπαιθρος, ουρανός, παραλία, κείμενο&#10;&#10;Περιγραφή που δημιουργήθηκε αυτόματα">
            <a:extLst>
              <a:ext uri="{FF2B5EF4-FFF2-40B4-BE49-F238E27FC236}">
                <a16:creationId xmlns:a16="http://schemas.microsoft.com/office/drawing/2014/main" id="{15E50BBC-5A87-9D57-FA84-D4B334C755C6}"/>
              </a:ext>
            </a:extLst>
          </p:cNvPr>
          <p:cNvPicPr>
            <a:picLocks noChangeAspect="1"/>
          </p:cNvPicPr>
          <p:nvPr/>
        </p:nvPicPr>
        <p:blipFill>
          <a:blip r:embed="rId2"/>
          <a:stretch>
            <a:fillRect/>
          </a:stretch>
        </p:blipFill>
        <p:spPr>
          <a:xfrm>
            <a:off x="863373" y="829039"/>
            <a:ext cx="7286625" cy="4098727"/>
          </a:xfrm>
          <a:prstGeom prst="rect">
            <a:avLst/>
          </a:prstGeom>
        </p:spPr>
      </p:pic>
    </p:spTree>
    <p:extLst>
      <p:ext uri="{BB962C8B-B14F-4D97-AF65-F5344CB8AC3E}">
        <p14:creationId xmlns:p14="http://schemas.microsoft.com/office/powerpoint/2010/main" val="1904629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8B544E-3452-B5F0-EB80-EE48390FE018}"/>
              </a:ext>
            </a:extLst>
          </p:cNvPr>
          <p:cNvSpPr>
            <a:spLocks noGrp="1"/>
          </p:cNvSpPr>
          <p:nvPr>
            <p:ph type="title"/>
          </p:nvPr>
        </p:nvSpPr>
        <p:spPr/>
        <p:txBody>
          <a:bodyPr>
            <a:normAutofit fontScale="90000"/>
          </a:bodyPr>
          <a:lstStyle/>
          <a:p>
            <a:r>
              <a:rPr lang="en-US" b="0" i="0" dirty="0">
                <a:solidFill>
                  <a:srgbClr val="0A0A0A"/>
                </a:solidFill>
                <a:effectLst/>
                <a:highlight>
                  <a:srgbClr val="FFFFFF"/>
                </a:highlight>
                <a:latin typeface="futura-pt"/>
              </a:rPr>
              <a:t> </a:t>
            </a:r>
            <a:r>
              <a:rPr lang="en-US" b="0" i="0" dirty="0">
                <a:solidFill>
                  <a:srgbClr val="25D3C2"/>
                </a:solidFill>
                <a:effectLst/>
                <a:highlight>
                  <a:srgbClr val="FFFFFF"/>
                </a:highlight>
                <a:latin typeface="futura-pt"/>
              </a:rPr>
              <a:t>Barefooted Welder</a:t>
            </a:r>
            <a:r>
              <a:rPr lang="en-US" b="0" i="0" dirty="0">
                <a:solidFill>
                  <a:srgbClr val="0A0A0A"/>
                </a:solidFill>
                <a:effectLst/>
                <a:highlight>
                  <a:srgbClr val="FFFFFF"/>
                </a:highlight>
                <a:latin typeface="futura-pt"/>
              </a:rPr>
              <a:t> </a:t>
            </a:r>
            <a:br>
              <a:rPr lang="en-US" b="1" i="0" dirty="0">
                <a:solidFill>
                  <a:srgbClr val="0A0A0A"/>
                </a:solidFill>
                <a:effectLst/>
                <a:highlight>
                  <a:srgbClr val="FFFFFF"/>
                </a:highlight>
                <a:latin typeface="futura-pt"/>
              </a:rPr>
            </a:br>
            <a:endParaRPr lang="el-GR" dirty="0"/>
          </a:p>
        </p:txBody>
      </p:sp>
      <p:sp>
        <p:nvSpPr>
          <p:cNvPr id="3" name="Θέση κειμένου 2">
            <a:extLst>
              <a:ext uri="{FF2B5EF4-FFF2-40B4-BE49-F238E27FC236}">
                <a16:creationId xmlns:a16="http://schemas.microsoft.com/office/drawing/2014/main" id="{62EE81AD-42A9-54E4-313E-B274675D4B39}"/>
              </a:ext>
            </a:extLst>
          </p:cNvPr>
          <p:cNvSpPr>
            <a:spLocks noGrp="1"/>
          </p:cNvSpPr>
          <p:nvPr>
            <p:ph type="body" idx="1"/>
          </p:nvPr>
        </p:nvSpPr>
        <p:spPr/>
        <p:txBody>
          <a:bodyPr/>
          <a:lstStyle/>
          <a:p>
            <a:pPr marL="139700" indent="0">
              <a:buNone/>
            </a:pPr>
            <a:r>
              <a:rPr lang="el-GR" dirty="0"/>
              <a:t>Από το 2015, ο </a:t>
            </a:r>
            <a:r>
              <a:rPr lang="el-GR" dirty="0" err="1"/>
              <a:t>Barefoted</a:t>
            </a:r>
            <a:r>
              <a:rPr lang="el-GR" dirty="0"/>
              <a:t> </a:t>
            </a:r>
            <a:r>
              <a:rPr lang="el-GR" dirty="0" err="1"/>
              <a:t>Welder</a:t>
            </a:r>
            <a:r>
              <a:rPr lang="el-GR" dirty="0"/>
              <a:t> έχει συλλέξει πάνω από 7 τόνους παλιοσίδερων, συμπεριλαμβανομένων χάλυβα, χαλκού και αλουμινίου. Το να αφήσουμε πίσω μας αυτά τα απόβλητα έχει καταστροφικές συνέπειες για τη Γη και την υγεία μας: τα </a:t>
            </a:r>
            <a:r>
              <a:rPr lang="el-GR" dirty="0" err="1"/>
              <a:t>βαρέα</a:t>
            </a:r>
            <a:r>
              <a:rPr lang="el-GR" dirty="0"/>
              <a:t> μέταλλα μολύνουν το έδαφος και το υδάτινο σύστημα. Η τέχνη του ευαισθητοποιεί για αυτό το γεγονός ενώ προσπαθεί να κρατήσει ζωντανή την ιδέα του τι ήταν παλιά η Αυστραλία.</a:t>
            </a:r>
          </a:p>
        </p:txBody>
      </p:sp>
      <p:pic>
        <p:nvPicPr>
          <p:cNvPr id="1026" name="Picture 2" descr="Barefooted Welder - Barefooted Welder | LinkedIn">
            <a:extLst>
              <a:ext uri="{FF2B5EF4-FFF2-40B4-BE49-F238E27FC236}">
                <a16:creationId xmlns:a16="http://schemas.microsoft.com/office/drawing/2014/main" id="{2DBBC078-AA13-FB11-2724-891FD5F29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088" y="827969"/>
            <a:ext cx="3487561" cy="3487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645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119AAD-3ECC-84D2-E745-7C28A99A92B2}"/>
              </a:ext>
            </a:extLst>
          </p:cNvPr>
          <p:cNvSpPr>
            <a:spLocks noGrp="1"/>
          </p:cNvSpPr>
          <p:nvPr>
            <p:ph type="title"/>
          </p:nvPr>
        </p:nvSpPr>
        <p:spPr>
          <a:xfrm>
            <a:off x="218831" y="187850"/>
            <a:ext cx="8520600" cy="572700"/>
          </a:xfrm>
        </p:spPr>
        <p:txBody>
          <a:bodyPr>
            <a:normAutofit fontScale="90000"/>
          </a:bodyPr>
          <a:lstStyle/>
          <a:p>
            <a:pPr algn="ctr"/>
            <a:r>
              <a:rPr lang="el-GR" dirty="0"/>
              <a:t>Γλυπτό από παλιοσίδερα</a:t>
            </a:r>
          </a:p>
        </p:txBody>
      </p:sp>
      <p:pic>
        <p:nvPicPr>
          <p:cNvPr id="2050" name="Picture 2" descr="Incredible Artivists Using Recycled Materials in Their Creations">
            <a:extLst>
              <a:ext uri="{FF2B5EF4-FFF2-40B4-BE49-F238E27FC236}">
                <a16:creationId xmlns:a16="http://schemas.microsoft.com/office/drawing/2014/main" id="{3BC0F595-42C7-CEDB-13FF-40731969D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760550"/>
            <a:ext cx="5450681" cy="4088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76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FDE509-FCAD-B351-D329-9384A359A491}"/>
              </a:ext>
            </a:extLst>
          </p:cNvPr>
          <p:cNvSpPr>
            <a:spLocks noGrp="1"/>
          </p:cNvSpPr>
          <p:nvPr>
            <p:ph type="title"/>
          </p:nvPr>
        </p:nvSpPr>
        <p:spPr/>
        <p:txBody>
          <a:bodyPr>
            <a:normAutofit fontScale="90000"/>
          </a:bodyPr>
          <a:lstStyle/>
          <a:p>
            <a:r>
              <a:rPr lang="en-US" b="0" i="0" dirty="0">
                <a:solidFill>
                  <a:srgbClr val="25D3C2"/>
                </a:solidFill>
                <a:effectLst/>
                <a:highlight>
                  <a:srgbClr val="FFFFFF"/>
                </a:highlight>
                <a:latin typeface="futura-pt"/>
              </a:rPr>
              <a:t>Robert Bradford</a:t>
            </a:r>
            <a:r>
              <a:rPr lang="en-US" b="0" i="0" dirty="0">
                <a:solidFill>
                  <a:srgbClr val="0A0A0A"/>
                </a:solidFill>
                <a:effectLst/>
                <a:highlight>
                  <a:srgbClr val="FFFFFF"/>
                </a:highlight>
                <a:latin typeface="futura-pt"/>
              </a:rPr>
              <a:t> </a:t>
            </a:r>
            <a:br>
              <a:rPr lang="en-US" b="1" i="0" dirty="0">
                <a:solidFill>
                  <a:srgbClr val="0A0A0A"/>
                </a:solidFill>
                <a:effectLst/>
                <a:highlight>
                  <a:srgbClr val="FFFFFF"/>
                </a:highlight>
                <a:latin typeface="futura-pt"/>
              </a:rPr>
            </a:br>
            <a:endParaRPr lang="el-GR" dirty="0"/>
          </a:p>
        </p:txBody>
      </p:sp>
      <p:sp>
        <p:nvSpPr>
          <p:cNvPr id="3" name="Θέση κειμένου 2">
            <a:extLst>
              <a:ext uri="{FF2B5EF4-FFF2-40B4-BE49-F238E27FC236}">
                <a16:creationId xmlns:a16="http://schemas.microsoft.com/office/drawing/2014/main" id="{D5DA5193-03B2-CFDE-FFA2-914ECCA67449}"/>
              </a:ext>
            </a:extLst>
          </p:cNvPr>
          <p:cNvSpPr>
            <a:spLocks noGrp="1"/>
          </p:cNvSpPr>
          <p:nvPr>
            <p:ph type="body" idx="1"/>
          </p:nvPr>
        </p:nvSpPr>
        <p:spPr/>
        <p:txBody>
          <a:bodyPr>
            <a:normAutofit fontScale="77500" lnSpcReduction="20000"/>
          </a:bodyPr>
          <a:lstStyle/>
          <a:p>
            <a:pPr marL="139700" indent="0">
              <a:buNone/>
            </a:pPr>
            <a:r>
              <a:rPr lang="el-GR" dirty="0"/>
              <a:t>Αυτός ο καλλιτέχνης δημιουργεί σε φυσικό μέγεθος αλλά και σε μεγαλύτερα από το φυσικό μεγέθη γλυπτά ανθρώπων και ζώων από πεταμένα πλαστικά αντικείμενα, κυρίως παιχνίδια αλλά και άλλα πολύχρωμα πλαστικά κομμάτια, όπως χτένες και κουμπιά, βούρτσες και κομμάτια από μανταλάκια ρούχων. Μερικά από τα γλυπτά περιέχουν περισσότερα από 3.000 κομμάτια παιχνιδιών, τα οποία σώθηκαν από τη χωματερή.</a:t>
            </a:r>
          </a:p>
          <a:p>
            <a:pPr marL="139700" indent="0">
              <a:buNone/>
            </a:pPr>
            <a:r>
              <a:rPr lang="el-GR" dirty="0"/>
              <a:t>Η μοναδική του καλλιτεχνική μεθοδολογία ξεκίνησε με την ιδέα να θεωρήσει ότι τα ξεχασμένα παιχνίδια των παιδιών του θα μπορούσαν να είναι μέρος κάτι μεγαλύτερου. Ο Μπράντφορντ λέει ότι του αρέσει η ιδέα ότι τα πλαστικά κομμάτια έχουν ιστορία, κάποιο άγνωστο παρελθόν και ότι περνούν επίσης «πολιτιστική» ιστορία, καθώς κάθε ένα από τα κομμάτια αντιπροσωπεύει μια χρονική στιγμή. Τα ευφάνταστα γλυπτά είναι γεμάτα χρώμα, ειρωνεία και θετική ενέργεια.</a:t>
            </a:r>
          </a:p>
        </p:txBody>
      </p:sp>
      <p:pic>
        <p:nvPicPr>
          <p:cNvPr id="3076" name="Picture 4" descr="Robert Bradford | Repak Recycling Week 2008 Launch at Robert… | Flickr">
            <a:extLst>
              <a:ext uri="{FF2B5EF4-FFF2-40B4-BE49-F238E27FC236}">
                <a16:creationId xmlns:a16="http://schemas.microsoft.com/office/drawing/2014/main" id="{A1E835C1-2FDA-B612-58DD-CAEEEB2D2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087" y="1152475"/>
            <a:ext cx="3999900" cy="2667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20381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1335</Words>
  <Application>Microsoft Office PowerPoint</Application>
  <PresentationFormat>Προβολή στην οθόνη (16:9)</PresentationFormat>
  <Paragraphs>54</Paragraphs>
  <Slides>38</Slides>
  <Notes>4</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38</vt:i4>
      </vt:variant>
    </vt:vector>
  </HeadingPairs>
  <TitlesOfParts>
    <vt:vector size="43" baseType="lpstr">
      <vt:lpstr>Roboto</vt:lpstr>
      <vt:lpstr>Arial</vt:lpstr>
      <vt:lpstr>Lora</vt:lpstr>
      <vt:lpstr>futura-pt</vt:lpstr>
      <vt:lpstr>Simple Light</vt:lpstr>
      <vt:lpstr>Παρουσίαση του PowerPoint</vt:lpstr>
      <vt:lpstr>Παρουσίαση του PowerPoint</vt:lpstr>
      <vt:lpstr>Παρουσίαση του PowerPoint</vt:lpstr>
      <vt:lpstr>Σκουπιδάνθρωποι</vt:lpstr>
      <vt:lpstr>Παρουσίαση του PowerPoint</vt:lpstr>
      <vt:lpstr>Ξενοδοχείο Σώστε την παραλία</vt:lpstr>
      <vt:lpstr> Barefooted Welder  </vt:lpstr>
      <vt:lpstr>Γλυπτό από παλιοσίδερα</vt:lpstr>
      <vt:lpstr>Robert Bradford  </vt:lpstr>
      <vt:lpstr>Γλυπτό από παιχνίδια</vt:lpstr>
      <vt:lpstr>Steven Rodrig</vt:lpstr>
      <vt:lpstr>Έργα του</vt:lpstr>
      <vt:lpstr>Παρουσίαση του PowerPoint</vt:lpstr>
      <vt:lpstr> Guerra de la Paz  </vt:lpstr>
      <vt:lpstr>Γλυπτά από παλιά ρούχα</vt:lpstr>
      <vt:lpstr>Παρουσίαση του PowerPoint</vt:lpstr>
      <vt:lpstr> Nick Gentry </vt:lpstr>
      <vt:lpstr>Έργα του</vt:lpstr>
      <vt:lpstr>Παρουσίαση του PowerPoint</vt:lpstr>
      <vt:lpstr> Jason Mercier  </vt:lpstr>
      <vt:lpstr>Έργα του</vt:lpstr>
      <vt:lpstr>Derek Gores </vt:lpstr>
      <vt:lpstr>Έργα του</vt:lpstr>
      <vt:lpstr>Παρουσίαση του PowerPoint</vt:lpstr>
      <vt:lpstr> Erika Iris Simmons  </vt:lpstr>
      <vt:lpstr>Έργα της</vt:lpstr>
      <vt:lpstr>Tan Zi Xi</vt:lpstr>
      <vt:lpstr>Plastic Ocean</vt:lpstr>
      <vt:lpstr>Yong Ho Ji  </vt:lpstr>
      <vt:lpstr>Έργα του</vt:lpstr>
      <vt:lpstr> Jane Perkins  </vt:lpstr>
      <vt:lpstr>Έργα της</vt:lpstr>
      <vt:lpstr>Παρουσίαση του PowerPoint</vt:lpstr>
      <vt:lpstr>Παρουσίαση του PowerPoint</vt:lpstr>
      <vt:lpstr>Rebecca Fatzinger και Cristina Maldonado</vt:lpstr>
      <vt:lpstr>Έργα τους</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cp:lastModifiedBy>Sofia Eleftheriadi</cp:lastModifiedBy>
  <cp:revision>5</cp:revision>
  <dcterms:modified xsi:type="dcterms:W3CDTF">2024-04-14T14:32:37Z</dcterms:modified>
</cp:coreProperties>
</file>